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17"/>
  </p:notesMasterIdLst>
  <p:handoutMasterIdLst>
    <p:handoutMasterId r:id="rId18"/>
  </p:handoutMasterIdLst>
  <p:sldIdLst>
    <p:sldId id="256" r:id="rId5"/>
    <p:sldId id="293" r:id="rId6"/>
    <p:sldId id="300" r:id="rId7"/>
    <p:sldId id="303" r:id="rId8"/>
    <p:sldId id="304" r:id="rId9"/>
    <p:sldId id="299" r:id="rId10"/>
    <p:sldId id="302" r:id="rId11"/>
    <p:sldId id="305" r:id="rId12"/>
    <p:sldId id="306" r:id="rId13"/>
    <p:sldId id="307" r:id="rId14"/>
    <p:sldId id="309" r:id="rId15"/>
    <p:sldId id="287" r:id="rId16"/>
  </p:sldIdLst>
  <p:sldSz cx="9144000" cy="5143500" type="screen16x9"/>
  <p:notesSz cx="6858000" cy="9144000"/>
  <p:defaultText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00"/>
    <a:srgbClr val="C30045"/>
    <a:srgbClr val="C9C9C9"/>
    <a:srgbClr val="F2F2F2"/>
    <a:srgbClr val="10B4F2"/>
    <a:srgbClr val="32469E"/>
    <a:srgbClr val="FAFAFA"/>
    <a:srgbClr val="DF1D52"/>
    <a:srgbClr val="294996"/>
    <a:srgbClr val="CC0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41" autoAdjust="0"/>
    <p:restoredTop sz="94912" autoAdjust="0"/>
  </p:normalViewPr>
  <p:slideViewPr>
    <p:cSldViewPr snapToGrid="0" snapToObjects="1">
      <p:cViewPr varScale="1">
        <p:scale>
          <a:sx n="88" d="100"/>
          <a:sy n="88" d="100"/>
        </p:scale>
        <p:origin x="952" y="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652"/>
    </p:cViewPr>
  </p:sorterViewPr>
  <p:notesViewPr>
    <p:cSldViewPr snapToGrid="0" snapToObjects="1">
      <p:cViewPr varScale="1">
        <p:scale>
          <a:sx n="59" d="100"/>
          <a:sy n="59" d="100"/>
        </p:scale>
        <p:origin x="24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CA06C9-E902-460E-818C-D26D2D6F8894}" type="datetimeFigureOut">
              <a:rPr lang="de-DE" smtClean="0"/>
              <a:t>07.06.2023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C1D1DE-3A2A-4D8B-8026-C5542E3AF9BA}" type="slidenum">
              <a:rPr lang="de-DE" smtClean="0"/>
              <a:t>‹Nr.›</a:t>
            </a:fld>
            <a:endParaRPr lang="de-DE"/>
          </a:p>
        </p:txBody>
      </p:sp>
    </p:spTree>
    <p:extLst>
      <p:ext uri="{BB962C8B-B14F-4D97-AF65-F5344CB8AC3E}">
        <p14:creationId xmlns:p14="http://schemas.microsoft.com/office/powerpoint/2010/main" val="386254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6D981-3C55-6149-92E3-C6A4E8A2E9A4}" type="datetimeFigureOut">
              <a:rPr lang="de-DE" smtClean="0"/>
              <a:t>07.06.2023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210B-E46B-104D-959F-20694ACD8345}" type="slidenum">
              <a:rPr lang="de-DE" smtClean="0"/>
              <a:t>‹Nr.›</a:t>
            </a:fld>
            <a:endParaRPr lang="de-DE"/>
          </a:p>
        </p:txBody>
      </p:sp>
    </p:spTree>
    <p:extLst>
      <p:ext uri="{BB962C8B-B14F-4D97-AF65-F5344CB8AC3E}">
        <p14:creationId xmlns:p14="http://schemas.microsoft.com/office/powerpoint/2010/main" val="1320469080"/>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09210B-E46B-104D-959F-20694ACD8345}" type="slidenum">
              <a:rPr lang="de-DE" smtClean="0"/>
              <a:t>1</a:t>
            </a:fld>
            <a:endParaRPr lang="de-DE"/>
          </a:p>
        </p:txBody>
      </p:sp>
    </p:spTree>
    <p:extLst>
      <p:ext uri="{BB962C8B-B14F-4D97-AF65-F5344CB8AC3E}">
        <p14:creationId xmlns:p14="http://schemas.microsoft.com/office/powerpoint/2010/main" val="25083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09210B-E46B-104D-959F-20694ACD8345}" type="slidenum">
              <a:rPr lang="de-DE" smtClean="0"/>
              <a:t>12</a:t>
            </a:fld>
            <a:endParaRPr lang="de-DE"/>
          </a:p>
        </p:txBody>
      </p:sp>
    </p:spTree>
    <p:extLst>
      <p:ext uri="{BB962C8B-B14F-4D97-AF65-F5344CB8AC3E}">
        <p14:creationId xmlns:p14="http://schemas.microsoft.com/office/powerpoint/2010/main" val="152560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7" name="Fußzeilenplatzhalter 4"/>
          <p:cNvSpPr>
            <a:spLocks noGrp="1"/>
          </p:cNvSpPr>
          <p:nvPr>
            <p:ph type="ftr" sz="quarter" idx="4294967295"/>
          </p:nvPr>
        </p:nvSpPr>
        <p:spPr>
          <a:xfrm>
            <a:off x="478709" y="4640364"/>
            <a:ext cx="1269472" cy="199966"/>
          </a:xfrm>
          <a:prstGeom prst="rect">
            <a:avLst/>
          </a:prstGeom>
        </p:spPr>
        <p:txBody>
          <a:bodyPr vert="horz" lIns="0" tIns="0" rIns="0" bIns="0" rtlCol="0" anchor="ctr"/>
          <a:lstStyle>
            <a:lvl1pPr algn="l">
              <a:defRPr sz="800" b="0">
                <a:solidFill>
                  <a:schemeClr val="bg1">
                    <a:lumMod val="50000"/>
                  </a:schemeClr>
                </a:solidFill>
              </a:defRPr>
            </a:lvl1pPr>
          </a:lstStyle>
          <a:p>
            <a:r>
              <a:rPr lang="de-DE" sz="900" dirty="0">
                <a:latin typeface="Arial" charset="0"/>
                <a:ea typeface="Arial" charset="0"/>
                <a:cs typeface="Arial" charset="0"/>
              </a:rPr>
              <a:t>Imagepräsentation 2019</a:t>
            </a:r>
          </a:p>
        </p:txBody>
      </p:sp>
      <p:sp>
        <p:nvSpPr>
          <p:cNvPr id="8" name="Foliennummernplatzhalter 5"/>
          <p:cNvSpPr>
            <a:spLocks noGrp="1"/>
          </p:cNvSpPr>
          <p:nvPr>
            <p:ph type="sldNum" sz="quarter" idx="4294967295"/>
          </p:nvPr>
        </p:nvSpPr>
        <p:spPr>
          <a:xfrm>
            <a:off x="1748181" y="4640364"/>
            <a:ext cx="731123" cy="199966"/>
          </a:xfrm>
          <a:prstGeom prst="rect">
            <a:avLst/>
          </a:prstGeom>
        </p:spPr>
        <p:txBody>
          <a:bodyPr vert="horz" lIns="0" tIns="0" rIns="0" bIns="0" rtlCol="0" anchor="ctr"/>
          <a:lstStyle>
            <a:lvl1pPr algn="ctr">
              <a:defRPr lang="de-DE" sz="800" b="0" smtClean="0">
                <a:solidFill>
                  <a:schemeClr val="bg1">
                    <a:lumMod val="50000"/>
                  </a:schemeClr>
                </a:solidFill>
              </a:defRPr>
            </a:lvl1pPr>
          </a:lstStyle>
          <a:p>
            <a:r>
              <a:rPr lang="de-DE" sz="900" b="1" dirty="0">
                <a:solidFill>
                  <a:srgbClr val="C00000"/>
                </a:solidFill>
                <a:latin typeface="Arial" charset="0"/>
                <a:ea typeface="Arial" charset="0"/>
                <a:cs typeface="Arial" charset="0"/>
              </a:rPr>
              <a:t>Slide </a:t>
            </a:r>
            <a:fld id="{49F7A9E2-D88C-4700-BF03-417065151663}" type="slidenum">
              <a:rPr sz="900" b="1" smtClean="0">
                <a:solidFill>
                  <a:srgbClr val="C00000"/>
                </a:solidFill>
                <a:latin typeface="Arial" charset="0"/>
                <a:ea typeface="Arial" charset="0"/>
                <a:cs typeface="Arial" charset="0"/>
              </a:rPr>
              <a:pPr/>
              <a:t>‹Nr.›</a:t>
            </a:fld>
            <a:endParaRPr sz="900" b="1" dirty="0">
              <a:solidFill>
                <a:srgbClr val="C00000"/>
              </a:solidFill>
              <a:latin typeface="Arial" charset="0"/>
              <a:ea typeface="Arial" charset="0"/>
              <a:cs typeface="Arial" charset="0"/>
            </a:endParaRPr>
          </a:p>
        </p:txBody>
      </p:sp>
      <p:sp>
        <p:nvSpPr>
          <p:cNvPr id="9" name="Datumsplatzhalter 10"/>
          <p:cNvSpPr>
            <a:spLocks noGrp="1"/>
          </p:cNvSpPr>
          <p:nvPr>
            <p:ph type="dt" sz="half" idx="4294967295"/>
          </p:nvPr>
        </p:nvSpPr>
        <p:spPr>
          <a:xfrm>
            <a:off x="2479304" y="4640364"/>
            <a:ext cx="882417" cy="199966"/>
          </a:xfrm>
          <a:prstGeom prst="rect">
            <a:avLst/>
          </a:prstGeom>
        </p:spPr>
        <p:txBody>
          <a:bodyPr vert="horz" lIns="0" tIns="0" rIns="0" bIns="0" rtlCol="0" anchor="ctr"/>
          <a:lstStyle>
            <a:lvl1pPr>
              <a:defRPr lang="de-DE" sz="800" b="0" smtClean="0">
                <a:solidFill>
                  <a:schemeClr val="bg1">
                    <a:lumMod val="50000"/>
                  </a:schemeClr>
                </a:solidFill>
              </a:defRPr>
            </a:lvl1pPr>
          </a:lstStyle>
          <a:p>
            <a:fld id="{C9B3D938-AA89-4E0C-A319-9815B389361D}" type="datetime1">
              <a:rPr lang="de-DE" sz="900" smtClean="0">
                <a:latin typeface="Arial" charset="0"/>
                <a:ea typeface="Arial" charset="0"/>
                <a:cs typeface="Arial" charset="0"/>
              </a:rPr>
              <a:t>07.06.2023</a:t>
            </a:fld>
            <a:endParaRPr lang="de-DE" sz="900" dirty="0">
              <a:latin typeface="Arial" charset="0"/>
              <a:ea typeface="Arial" charset="0"/>
              <a:cs typeface="Arial" charset="0"/>
            </a:endParaRPr>
          </a:p>
        </p:txBody>
      </p:sp>
      <p:sp>
        <p:nvSpPr>
          <p:cNvPr id="11" name="Freihandform: Form 11">
            <a:extLst>
              <a:ext uri="{FF2B5EF4-FFF2-40B4-BE49-F238E27FC236}">
                <a16:creationId xmlns:a16="http://schemas.microsoft.com/office/drawing/2014/main" id="{B4881B18-CBE5-2F49-97E7-9BDEE0A94DDC}"/>
              </a:ext>
            </a:extLst>
          </p:cNvPr>
          <p:cNvSpPr/>
          <p:nvPr userDrawn="1"/>
        </p:nvSpPr>
        <p:spPr>
          <a:xfrm>
            <a:off x="0" y="4252160"/>
            <a:ext cx="9144000" cy="156317"/>
          </a:xfrm>
          <a:custGeom>
            <a:avLst/>
            <a:gdLst>
              <a:gd name="connsiteX0" fmla="*/ 0 w 9146646"/>
              <a:gd name="connsiteY0" fmla="*/ 0 h 207673"/>
              <a:gd name="connsiteX1" fmla="*/ 9146646 w 9146646"/>
              <a:gd name="connsiteY1" fmla="*/ 0 h 207673"/>
              <a:gd name="connsiteX2" fmla="*/ 9146646 w 9146646"/>
              <a:gd name="connsiteY2" fmla="*/ 80772 h 207673"/>
              <a:gd name="connsiteX3" fmla="*/ 0 w 9146646"/>
              <a:gd name="connsiteY3" fmla="*/ 207673 h 207673"/>
            </a:gdLst>
            <a:ahLst/>
            <a:cxnLst>
              <a:cxn ang="0">
                <a:pos x="connsiteX0" y="connsiteY0"/>
              </a:cxn>
              <a:cxn ang="0">
                <a:pos x="connsiteX1" y="connsiteY1"/>
              </a:cxn>
              <a:cxn ang="0">
                <a:pos x="connsiteX2" y="connsiteY2"/>
              </a:cxn>
              <a:cxn ang="0">
                <a:pos x="connsiteX3" y="connsiteY3"/>
              </a:cxn>
            </a:cxnLst>
            <a:rect l="l" t="t" r="r" b="b"/>
            <a:pathLst>
              <a:path w="9146646" h="207673">
                <a:moveTo>
                  <a:pt x="0" y="0"/>
                </a:moveTo>
                <a:lnTo>
                  <a:pt x="9146646" y="0"/>
                </a:lnTo>
                <a:lnTo>
                  <a:pt x="9146646" y="80772"/>
                </a:lnTo>
                <a:lnTo>
                  <a:pt x="0" y="207673"/>
                </a:lnTo>
                <a:close/>
              </a:path>
            </a:pathLst>
          </a:custGeom>
          <a:solidFill>
            <a:srgbClr val="324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sz="1800" b="0" i="0" dirty="0">
              <a:latin typeface="Arial" charset="0"/>
            </a:endParaRPr>
          </a:p>
        </p:txBody>
      </p:sp>
      <p:sp>
        <p:nvSpPr>
          <p:cNvPr id="12" name="object 7"/>
          <p:cNvSpPr/>
          <p:nvPr userDrawn="1"/>
        </p:nvSpPr>
        <p:spPr>
          <a:xfrm>
            <a:off x="300239" y="4688911"/>
            <a:ext cx="102870" cy="102870"/>
          </a:xfrm>
          <a:custGeom>
            <a:avLst/>
            <a:gdLst/>
            <a:ahLst/>
            <a:cxnLst/>
            <a:rect l="l" t="t" r="r" b="b"/>
            <a:pathLst>
              <a:path w="102870" h="102869">
                <a:moveTo>
                  <a:pt x="51346" y="0"/>
                </a:moveTo>
                <a:lnTo>
                  <a:pt x="31359" y="4034"/>
                </a:lnTo>
                <a:lnTo>
                  <a:pt x="15038" y="15038"/>
                </a:lnTo>
                <a:lnTo>
                  <a:pt x="4034" y="31359"/>
                </a:lnTo>
                <a:lnTo>
                  <a:pt x="0" y="51346"/>
                </a:lnTo>
                <a:lnTo>
                  <a:pt x="4034" y="71332"/>
                </a:lnTo>
                <a:lnTo>
                  <a:pt x="15038" y="87653"/>
                </a:lnTo>
                <a:lnTo>
                  <a:pt x="31359" y="98657"/>
                </a:lnTo>
                <a:lnTo>
                  <a:pt x="51346" y="102692"/>
                </a:lnTo>
                <a:lnTo>
                  <a:pt x="71332" y="98657"/>
                </a:lnTo>
                <a:lnTo>
                  <a:pt x="87653" y="87653"/>
                </a:lnTo>
                <a:lnTo>
                  <a:pt x="98657" y="71332"/>
                </a:lnTo>
                <a:lnTo>
                  <a:pt x="102692" y="51346"/>
                </a:lnTo>
                <a:lnTo>
                  <a:pt x="98657" y="31359"/>
                </a:lnTo>
                <a:lnTo>
                  <a:pt x="87653" y="15038"/>
                </a:lnTo>
                <a:lnTo>
                  <a:pt x="71332" y="4034"/>
                </a:lnTo>
                <a:lnTo>
                  <a:pt x="51346" y="0"/>
                </a:lnTo>
                <a:close/>
              </a:path>
            </a:pathLst>
          </a:custGeom>
          <a:solidFill>
            <a:srgbClr val="DF1D52"/>
          </a:solidFill>
        </p:spPr>
        <p:txBody>
          <a:bodyPr wrap="square" lIns="0" tIns="0" rIns="0" bIns="0" rtlCol="0"/>
          <a:lstStyle/>
          <a:p>
            <a:endParaRPr sz="1800" b="0" i="0" dirty="0">
              <a:latin typeface="Arial" charset="0"/>
            </a:endParaRPr>
          </a:p>
        </p:txBody>
      </p:sp>
      <p:sp>
        <p:nvSpPr>
          <p:cNvPr id="10" name="object 2"/>
          <p:cNvSpPr/>
          <p:nvPr userDrawn="1"/>
        </p:nvSpPr>
        <p:spPr>
          <a:xfrm>
            <a:off x="-7951" y="1"/>
            <a:ext cx="9144000" cy="4252159"/>
          </a:xfrm>
          <a:prstGeom prst="rect">
            <a:avLst/>
          </a:prstGeom>
          <a:blipFill>
            <a:blip r:embed="rId2" cstate="print"/>
            <a:srcRect/>
            <a:stretch>
              <a:fillRect l="-2469" r="-4531"/>
            </a:stretch>
          </a:blipFill>
        </p:spPr>
        <p:txBody>
          <a:bodyPr wrap="square" lIns="0" tIns="0" rIns="0" bIns="0" rtlCol="0"/>
          <a:lstStyle/>
          <a:p>
            <a:endParaRPr sz="1800"/>
          </a:p>
        </p:txBody>
      </p:sp>
      <p:grpSp>
        <p:nvGrpSpPr>
          <p:cNvPr id="14" name="Gruppierung 4"/>
          <p:cNvGrpSpPr/>
          <p:nvPr userDrawn="1"/>
        </p:nvGrpSpPr>
        <p:grpSpPr>
          <a:xfrm>
            <a:off x="351674" y="650306"/>
            <a:ext cx="2655570" cy="2655570"/>
            <a:chOff x="403109" y="1316154"/>
            <a:chExt cx="2655570" cy="2655570"/>
          </a:xfrm>
        </p:grpSpPr>
        <p:sp>
          <p:nvSpPr>
            <p:cNvPr id="15" name="object 28"/>
            <p:cNvSpPr/>
            <p:nvPr/>
          </p:nvSpPr>
          <p:spPr>
            <a:xfrm>
              <a:off x="403109" y="1316154"/>
              <a:ext cx="2655570" cy="2655570"/>
            </a:xfrm>
            <a:custGeom>
              <a:avLst/>
              <a:gdLst/>
              <a:ahLst/>
              <a:cxnLst/>
              <a:rect l="l" t="t" r="r" b="b"/>
              <a:pathLst>
                <a:path w="2655570" h="2655570">
                  <a:moveTo>
                    <a:pt x="1327505" y="0"/>
                  </a:moveTo>
                  <a:lnTo>
                    <a:pt x="1278839" y="875"/>
                  </a:lnTo>
                  <a:lnTo>
                    <a:pt x="1230613" y="3481"/>
                  </a:lnTo>
                  <a:lnTo>
                    <a:pt x="1182859" y="7789"/>
                  </a:lnTo>
                  <a:lnTo>
                    <a:pt x="1135606" y="13768"/>
                  </a:lnTo>
                  <a:lnTo>
                    <a:pt x="1088885" y="21387"/>
                  </a:lnTo>
                  <a:lnTo>
                    <a:pt x="1042725" y="30618"/>
                  </a:lnTo>
                  <a:lnTo>
                    <a:pt x="997156" y="41429"/>
                  </a:lnTo>
                  <a:lnTo>
                    <a:pt x="952208" y="53792"/>
                  </a:lnTo>
                  <a:lnTo>
                    <a:pt x="907912" y="67676"/>
                  </a:lnTo>
                  <a:lnTo>
                    <a:pt x="864297" y="83050"/>
                  </a:lnTo>
                  <a:lnTo>
                    <a:pt x="821393" y="99886"/>
                  </a:lnTo>
                  <a:lnTo>
                    <a:pt x="779230" y="118153"/>
                  </a:lnTo>
                  <a:lnTo>
                    <a:pt x="737838" y="137821"/>
                  </a:lnTo>
                  <a:lnTo>
                    <a:pt x="697248" y="158860"/>
                  </a:lnTo>
                  <a:lnTo>
                    <a:pt x="657489" y="181240"/>
                  </a:lnTo>
                  <a:lnTo>
                    <a:pt x="618591" y="204932"/>
                  </a:lnTo>
                  <a:lnTo>
                    <a:pt x="580584" y="229904"/>
                  </a:lnTo>
                  <a:lnTo>
                    <a:pt x="543499" y="256127"/>
                  </a:lnTo>
                  <a:lnTo>
                    <a:pt x="507364" y="283572"/>
                  </a:lnTo>
                  <a:lnTo>
                    <a:pt x="472211" y="312208"/>
                  </a:lnTo>
                  <a:lnTo>
                    <a:pt x="438069" y="342005"/>
                  </a:lnTo>
                  <a:lnTo>
                    <a:pt x="404969" y="372933"/>
                  </a:lnTo>
                  <a:lnTo>
                    <a:pt x="372939" y="404962"/>
                  </a:lnTo>
                  <a:lnTo>
                    <a:pt x="342010" y="438062"/>
                  </a:lnTo>
                  <a:lnTo>
                    <a:pt x="312213" y="472204"/>
                  </a:lnTo>
                  <a:lnTo>
                    <a:pt x="283577" y="507357"/>
                  </a:lnTo>
                  <a:lnTo>
                    <a:pt x="256132" y="543491"/>
                  </a:lnTo>
                  <a:lnTo>
                    <a:pt x="229908" y="580576"/>
                  </a:lnTo>
                  <a:lnTo>
                    <a:pt x="204935" y="618582"/>
                  </a:lnTo>
                  <a:lnTo>
                    <a:pt x="181244" y="657479"/>
                  </a:lnTo>
                  <a:lnTo>
                    <a:pt x="158863" y="697238"/>
                  </a:lnTo>
                  <a:lnTo>
                    <a:pt x="137824" y="737828"/>
                  </a:lnTo>
                  <a:lnTo>
                    <a:pt x="118155" y="779219"/>
                  </a:lnTo>
                  <a:lnTo>
                    <a:pt x="99888" y="821382"/>
                  </a:lnTo>
                  <a:lnTo>
                    <a:pt x="83052" y="864285"/>
                  </a:lnTo>
                  <a:lnTo>
                    <a:pt x="67677" y="907900"/>
                  </a:lnTo>
                  <a:lnTo>
                    <a:pt x="53793" y="952197"/>
                  </a:lnTo>
                  <a:lnTo>
                    <a:pt x="41430" y="997144"/>
                  </a:lnTo>
                  <a:lnTo>
                    <a:pt x="30618" y="1042713"/>
                  </a:lnTo>
                  <a:lnTo>
                    <a:pt x="21387" y="1088873"/>
                  </a:lnTo>
                  <a:lnTo>
                    <a:pt x="13768" y="1135594"/>
                  </a:lnTo>
                  <a:lnTo>
                    <a:pt x="7789" y="1182847"/>
                  </a:lnTo>
                  <a:lnTo>
                    <a:pt x="3482" y="1230601"/>
                  </a:lnTo>
                  <a:lnTo>
                    <a:pt x="875" y="1278826"/>
                  </a:lnTo>
                  <a:lnTo>
                    <a:pt x="0" y="1327492"/>
                  </a:lnTo>
                  <a:lnTo>
                    <a:pt x="875" y="1376159"/>
                  </a:lnTo>
                  <a:lnTo>
                    <a:pt x="3482" y="1424384"/>
                  </a:lnTo>
                  <a:lnTo>
                    <a:pt x="7789" y="1472138"/>
                  </a:lnTo>
                  <a:lnTo>
                    <a:pt x="13768" y="1519391"/>
                  </a:lnTo>
                  <a:lnTo>
                    <a:pt x="21387" y="1566112"/>
                  </a:lnTo>
                  <a:lnTo>
                    <a:pt x="30618" y="1612273"/>
                  </a:lnTo>
                  <a:lnTo>
                    <a:pt x="41430" y="1657842"/>
                  </a:lnTo>
                  <a:lnTo>
                    <a:pt x="53793" y="1702789"/>
                  </a:lnTo>
                  <a:lnTo>
                    <a:pt x="67677" y="1747086"/>
                  </a:lnTo>
                  <a:lnTo>
                    <a:pt x="83052" y="1790701"/>
                  </a:lnTo>
                  <a:lnTo>
                    <a:pt x="99888" y="1833605"/>
                  </a:lnTo>
                  <a:lnTo>
                    <a:pt x="118155" y="1875768"/>
                  </a:lnTo>
                  <a:lnTo>
                    <a:pt x="137824" y="1917159"/>
                  </a:lnTo>
                  <a:lnTo>
                    <a:pt x="158863" y="1957750"/>
                  </a:lnTo>
                  <a:lnTo>
                    <a:pt x="181244" y="1997509"/>
                  </a:lnTo>
                  <a:lnTo>
                    <a:pt x="204935" y="2036407"/>
                  </a:lnTo>
                  <a:lnTo>
                    <a:pt x="229908" y="2074413"/>
                  </a:lnTo>
                  <a:lnTo>
                    <a:pt x="256132" y="2111499"/>
                  </a:lnTo>
                  <a:lnTo>
                    <a:pt x="283577" y="2147633"/>
                  </a:lnTo>
                  <a:lnTo>
                    <a:pt x="312213" y="2182786"/>
                  </a:lnTo>
                  <a:lnTo>
                    <a:pt x="342010" y="2216928"/>
                  </a:lnTo>
                  <a:lnTo>
                    <a:pt x="372939" y="2250029"/>
                  </a:lnTo>
                  <a:lnTo>
                    <a:pt x="404969" y="2282059"/>
                  </a:lnTo>
                  <a:lnTo>
                    <a:pt x="438069" y="2312987"/>
                  </a:lnTo>
                  <a:lnTo>
                    <a:pt x="472211" y="2342784"/>
                  </a:lnTo>
                  <a:lnTo>
                    <a:pt x="507364" y="2371421"/>
                  </a:lnTo>
                  <a:lnTo>
                    <a:pt x="543499" y="2398866"/>
                  </a:lnTo>
                  <a:lnTo>
                    <a:pt x="580584" y="2425090"/>
                  </a:lnTo>
                  <a:lnTo>
                    <a:pt x="618591" y="2450062"/>
                  </a:lnTo>
                  <a:lnTo>
                    <a:pt x="657489" y="2473754"/>
                  </a:lnTo>
                  <a:lnTo>
                    <a:pt x="697248" y="2496134"/>
                  </a:lnTo>
                  <a:lnTo>
                    <a:pt x="737838" y="2517174"/>
                  </a:lnTo>
                  <a:lnTo>
                    <a:pt x="779230" y="2536842"/>
                  </a:lnTo>
                  <a:lnTo>
                    <a:pt x="821393" y="2555109"/>
                  </a:lnTo>
                  <a:lnTo>
                    <a:pt x="864297" y="2571946"/>
                  </a:lnTo>
                  <a:lnTo>
                    <a:pt x="907912" y="2587321"/>
                  </a:lnTo>
                  <a:lnTo>
                    <a:pt x="952208" y="2601205"/>
                  </a:lnTo>
                  <a:lnTo>
                    <a:pt x="997156" y="2613567"/>
                  </a:lnTo>
                  <a:lnTo>
                    <a:pt x="1042725" y="2624379"/>
                  </a:lnTo>
                  <a:lnTo>
                    <a:pt x="1088885" y="2633610"/>
                  </a:lnTo>
                  <a:lnTo>
                    <a:pt x="1135606" y="2641230"/>
                  </a:lnTo>
                  <a:lnTo>
                    <a:pt x="1182859" y="2647208"/>
                  </a:lnTo>
                  <a:lnTo>
                    <a:pt x="1230613" y="2651516"/>
                  </a:lnTo>
                  <a:lnTo>
                    <a:pt x="1278839" y="2654122"/>
                  </a:lnTo>
                  <a:lnTo>
                    <a:pt x="1327505" y="2654998"/>
                  </a:lnTo>
                  <a:lnTo>
                    <a:pt x="1376172" y="2654122"/>
                  </a:lnTo>
                  <a:lnTo>
                    <a:pt x="1424397" y="2651516"/>
                  </a:lnTo>
                  <a:lnTo>
                    <a:pt x="1472151" y="2647208"/>
                  </a:lnTo>
                  <a:lnTo>
                    <a:pt x="1519404" y="2641230"/>
                  </a:lnTo>
                  <a:lnTo>
                    <a:pt x="1566125" y="2633610"/>
                  </a:lnTo>
                  <a:lnTo>
                    <a:pt x="1612285" y="2624379"/>
                  </a:lnTo>
                  <a:lnTo>
                    <a:pt x="1657854" y="2613567"/>
                  </a:lnTo>
                  <a:lnTo>
                    <a:pt x="1702802" y="2601205"/>
                  </a:lnTo>
                  <a:lnTo>
                    <a:pt x="1747098" y="2587321"/>
                  </a:lnTo>
                  <a:lnTo>
                    <a:pt x="1790714" y="2571946"/>
                  </a:lnTo>
                  <a:lnTo>
                    <a:pt x="1833618" y="2555109"/>
                  </a:lnTo>
                  <a:lnTo>
                    <a:pt x="1875780" y="2536842"/>
                  </a:lnTo>
                  <a:lnTo>
                    <a:pt x="1917172" y="2517174"/>
                  </a:lnTo>
                  <a:lnTo>
                    <a:pt x="1957762" y="2496134"/>
                  </a:lnTo>
                  <a:lnTo>
                    <a:pt x="1997521" y="2473754"/>
                  </a:lnTo>
                  <a:lnTo>
                    <a:pt x="2036419" y="2450062"/>
                  </a:lnTo>
                  <a:lnTo>
                    <a:pt x="2074426" y="2425090"/>
                  </a:lnTo>
                  <a:lnTo>
                    <a:pt x="2111511" y="2398866"/>
                  </a:lnTo>
                  <a:lnTo>
                    <a:pt x="2147646" y="2371421"/>
                  </a:lnTo>
                  <a:lnTo>
                    <a:pt x="2182799" y="2342784"/>
                  </a:lnTo>
                  <a:lnTo>
                    <a:pt x="2216941" y="2312987"/>
                  </a:lnTo>
                  <a:lnTo>
                    <a:pt x="2250042" y="2282059"/>
                  </a:lnTo>
                  <a:lnTo>
                    <a:pt x="2282071" y="2250029"/>
                  </a:lnTo>
                  <a:lnTo>
                    <a:pt x="2313000" y="2216928"/>
                  </a:lnTo>
                  <a:lnTo>
                    <a:pt x="2342797" y="2182786"/>
                  </a:lnTo>
                  <a:lnTo>
                    <a:pt x="2371433" y="2147633"/>
                  </a:lnTo>
                  <a:lnTo>
                    <a:pt x="2398878" y="2111499"/>
                  </a:lnTo>
                  <a:lnTo>
                    <a:pt x="2425102" y="2074413"/>
                  </a:lnTo>
                  <a:lnTo>
                    <a:pt x="2450075" y="2036407"/>
                  </a:lnTo>
                  <a:lnTo>
                    <a:pt x="2473767" y="1997509"/>
                  </a:lnTo>
                  <a:lnTo>
                    <a:pt x="2496147" y="1957750"/>
                  </a:lnTo>
                  <a:lnTo>
                    <a:pt x="2517187" y="1917159"/>
                  </a:lnTo>
                  <a:lnTo>
                    <a:pt x="2536855" y="1875768"/>
                  </a:lnTo>
                  <a:lnTo>
                    <a:pt x="2555122" y="1833605"/>
                  </a:lnTo>
                  <a:lnTo>
                    <a:pt x="2571958" y="1790701"/>
                  </a:lnTo>
                  <a:lnTo>
                    <a:pt x="2587333" y="1747086"/>
                  </a:lnTo>
                  <a:lnTo>
                    <a:pt x="2601217" y="1702789"/>
                  </a:lnTo>
                  <a:lnTo>
                    <a:pt x="2613580" y="1657842"/>
                  </a:lnTo>
                  <a:lnTo>
                    <a:pt x="2624392" y="1612273"/>
                  </a:lnTo>
                  <a:lnTo>
                    <a:pt x="2633623" y="1566112"/>
                  </a:lnTo>
                  <a:lnTo>
                    <a:pt x="2641242" y="1519391"/>
                  </a:lnTo>
                  <a:lnTo>
                    <a:pt x="2647221" y="1472138"/>
                  </a:lnTo>
                  <a:lnTo>
                    <a:pt x="2651529" y="1424384"/>
                  </a:lnTo>
                  <a:lnTo>
                    <a:pt x="2654135" y="1376159"/>
                  </a:lnTo>
                  <a:lnTo>
                    <a:pt x="2655011" y="1327492"/>
                  </a:lnTo>
                  <a:lnTo>
                    <a:pt x="2654135" y="1278826"/>
                  </a:lnTo>
                  <a:lnTo>
                    <a:pt x="2651529" y="1230601"/>
                  </a:lnTo>
                  <a:lnTo>
                    <a:pt x="2647221" y="1182847"/>
                  </a:lnTo>
                  <a:lnTo>
                    <a:pt x="2641242" y="1135594"/>
                  </a:lnTo>
                  <a:lnTo>
                    <a:pt x="2633623" y="1088873"/>
                  </a:lnTo>
                  <a:lnTo>
                    <a:pt x="2624392" y="1042713"/>
                  </a:lnTo>
                  <a:lnTo>
                    <a:pt x="2613580" y="997144"/>
                  </a:lnTo>
                  <a:lnTo>
                    <a:pt x="2601217" y="952197"/>
                  </a:lnTo>
                  <a:lnTo>
                    <a:pt x="2587333" y="907900"/>
                  </a:lnTo>
                  <a:lnTo>
                    <a:pt x="2571958" y="864285"/>
                  </a:lnTo>
                  <a:lnTo>
                    <a:pt x="2555122" y="821382"/>
                  </a:lnTo>
                  <a:lnTo>
                    <a:pt x="2536855" y="779219"/>
                  </a:lnTo>
                  <a:lnTo>
                    <a:pt x="2517187" y="737828"/>
                  </a:lnTo>
                  <a:lnTo>
                    <a:pt x="2496147" y="697238"/>
                  </a:lnTo>
                  <a:lnTo>
                    <a:pt x="2473767" y="657479"/>
                  </a:lnTo>
                  <a:lnTo>
                    <a:pt x="2450075" y="618582"/>
                  </a:lnTo>
                  <a:lnTo>
                    <a:pt x="2425102" y="580576"/>
                  </a:lnTo>
                  <a:lnTo>
                    <a:pt x="2398878" y="543491"/>
                  </a:lnTo>
                  <a:lnTo>
                    <a:pt x="2371433" y="507357"/>
                  </a:lnTo>
                  <a:lnTo>
                    <a:pt x="2342797" y="472204"/>
                  </a:lnTo>
                  <a:lnTo>
                    <a:pt x="2313000" y="438062"/>
                  </a:lnTo>
                  <a:lnTo>
                    <a:pt x="2282071" y="404962"/>
                  </a:lnTo>
                  <a:lnTo>
                    <a:pt x="2250042" y="372933"/>
                  </a:lnTo>
                  <a:lnTo>
                    <a:pt x="2216941" y="342005"/>
                  </a:lnTo>
                  <a:lnTo>
                    <a:pt x="2182799" y="312208"/>
                  </a:lnTo>
                  <a:lnTo>
                    <a:pt x="2147646" y="283572"/>
                  </a:lnTo>
                  <a:lnTo>
                    <a:pt x="2111511" y="256127"/>
                  </a:lnTo>
                  <a:lnTo>
                    <a:pt x="2074426" y="229904"/>
                  </a:lnTo>
                  <a:lnTo>
                    <a:pt x="2036419" y="204932"/>
                  </a:lnTo>
                  <a:lnTo>
                    <a:pt x="1997521" y="181240"/>
                  </a:lnTo>
                  <a:lnTo>
                    <a:pt x="1957762" y="158860"/>
                  </a:lnTo>
                  <a:lnTo>
                    <a:pt x="1917172" y="137821"/>
                  </a:lnTo>
                  <a:lnTo>
                    <a:pt x="1875780" y="118153"/>
                  </a:lnTo>
                  <a:lnTo>
                    <a:pt x="1833618" y="99886"/>
                  </a:lnTo>
                  <a:lnTo>
                    <a:pt x="1790714" y="83050"/>
                  </a:lnTo>
                  <a:lnTo>
                    <a:pt x="1747098" y="67676"/>
                  </a:lnTo>
                  <a:lnTo>
                    <a:pt x="1702802" y="53792"/>
                  </a:lnTo>
                  <a:lnTo>
                    <a:pt x="1657854" y="41429"/>
                  </a:lnTo>
                  <a:lnTo>
                    <a:pt x="1612285" y="30618"/>
                  </a:lnTo>
                  <a:lnTo>
                    <a:pt x="1566125" y="21387"/>
                  </a:lnTo>
                  <a:lnTo>
                    <a:pt x="1519404" y="13768"/>
                  </a:lnTo>
                  <a:lnTo>
                    <a:pt x="1472151" y="7789"/>
                  </a:lnTo>
                  <a:lnTo>
                    <a:pt x="1424397" y="3481"/>
                  </a:lnTo>
                  <a:lnTo>
                    <a:pt x="1376172" y="875"/>
                  </a:lnTo>
                  <a:lnTo>
                    <a:pt x="1327505" y="0"/>
                  </a:lnTo>
                  <a:close/>
                </a:path>
              </a:pathLst>
            </a:custGeom>
            <a:solidFill>
              <a:srgbClr val="C30045"/>
            </a:solidFill>
          </p:spPr>
          <p:txBody>
            <a:bodyPr wrap="square" lIns="0" tIns="0" rIns="0" bIns="0" rtlCol="0"/>
            <a:lstStyle/>
            <a:p>
              <a:endParaRPr sz="1800" dirty="0">
                <a:solidFill>
                  <a:srgbClr val="C30045"/>
                </a:solidFill>
                <a:latin typeface="Arial" charset="0"/>
              </a:endParaRPr>
            </a:p>
          </p:txBody>
        </p:sp>
        <p:grpSp>
          <p:nvGrpSpPr>
            <p:cNvPr id="16" name="Gruppierung 2"/>
            <p:cNvGrpSpPr/>
            <p:nvPr/>
          </p:nvGrpSpPr>
          <p:grpSpPr>
            <a:xfrm>
              <a:off x="833327" y="1882340"/>
              <a:ext cx="1803400" cy="1375589"/>
              <a:chOff x="833327" y="1882340"/>
              <a:chExt cx="1803400" cy="1375589"/>
            </a:xfrm>
          </p:grpSpPr>
          <p:sp>
            <p:nvSpPr>
              <p:cNvPr id="17" name="object 29"/>
              <p:cNvSpPr txBox="1">
                <a:spLocks/>
              </p:cNvSpPr>
              <p:nvPr/>
            </p:nvSpPr>
            <p:spPr>
              <a:xfrm>
                <a:off x="833327" y="1882340"/>
                <a:ext cx="1803400" cy="356508"/>
              </a:xfrm>
              <a:prstGeom prst="rect">
                <a:avLst/>
              </a:prstGeom>
            </p:spPr>
            <p:txBody>
              <a:bodyPr vert="horz" wrap="square" lIns="0" tIns="6096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065" marR="5080" algn="ctr">
                  <a:lnSpc>
                    <a:spcPts val="2300"/>
                  </a:lnSpc>
                  <a:spcBef>
                    <a:spcPts val="360"/>
                  </a:spcBef>
                </a:pPr>
                <a:r>
                  <a:rPr lang="de-DE" sz="1350" b="1" dirty="0">
                    <a:solidFill>
                      <a:schemeClr val="bg1"/>
                    </a:solidFill>
                    <a:latin typeface="Arial" panose="020B0604020202020204" pitchFamily="34" charset="0"/>
                    <a:ea typeface="Helvetica" charset="0"/>
                    <a:cs typeface="Arial" panose="020B0604020202020204" pitchFamily="34" charset="0"/>
                  </a:rPr>
                  <a:t>Dies ist ein Titel</a:t>
                </a:r>
              </a:p>
            </p:txBody>
          </p:sp>
          <p:sp>
            <p:nvSpPr>
              <p:cNvPr id="18" name="object 30"/>
              <p:cNvSpPr txBox="1"/>
              <p:nvPr/>
            </p:nvSpPr>
            <p:spPr>
              <a:xfrm>
                <a:off x="912379" y="2882271"/>
                <a:ext cx="1637030" cy="375658"/>
              </a:xfrm>
              <a:prstGeom prst="rect">
                <a:avLst/>
              </a:prstGeom>
            </p:spPr>
            <p:txBody>
              <a:bodyPr vert="horz" wrap="square" lIns="0" tIns="16933" rIns="0" bIns="0" rtlCol="0">
                <a:spAutoFit/>
              </a:bodyPr>
              <a:lstStyle/>
              <a:p>
                <a:pPr marL="437504" marR="5080" indent="-425439" algn="ctr">
                  <a:lnSpc>
                    <a:spcPct val="107200"/>
                  </a:lnSpc>
                  <a:spcBef>
                    <a:spcPts val="100"/>
                  </a:spcBef>
                </a:pPr>
                <a:r>
                  <a:rPr lang="de-DE" sz="1050" dirty="0">
                    <a:solidFill>
                      <a:schemeClr val="bg1"/>
                    </a:solidFill>
                    <a:latin typeface="Arial" panose="020B0604020202020204" pitchFamily="34" charset="0"/>
                    <a:ea typeface="Helvetica" charset="0"/>
                    <a:cs typeface="Arial" panose="020B0604020202020204" pitchFamily="34" charset="0"/>
                  </a:rPr>
                  <a:t>Dies ist ein</a:t>
                </a:r>
              </a:p>
              <a:p>
                <a:pPr marL="437504" marR="5080" indent="-425439" algn="ctr">
                  <a:lnSpc>
                    <a:spcPct val="107200"/>
                  </a:lnSpc>
                  <a:spcBef>
                    <a:spcPts val="100"/>
                  </a:spcBef>
                </a:pPr>
                <a:r>
                  <a:rPr lang="de-DE" sz="1050" dirty="0">
                    <a:solidFill>
                      <a:schemeClr val="bg1"/>
                    </a:solidFill>
                    <a:latin typeface="Arial" panose="020B0604020202020204" pitchFamily="34" charset="0"/>
                    <a:ea typeface="Helvetica" charset="0"/>
                    <a:cs typeface="Arial" panose="020B0604020202020204" pitchFamily="34" charset="0"/>
                  </a:rPr>
                  <a:t> Untertitel</a:t>
                </a:r>
                <a:endParaRPr sz="1050" dirty="0">
                  <a:solidFill>
                    <a:schemeClr val="bg1"/>
                  </a:solidFill>
                  <a:latin typeface="Arial" panose="020B0604020202020204" pitchFamily="34" charset="0"/>
                  <a:ea typeface="Helvetica" charset="0"/>
                  <a:cs typeface="Arial" panose="020B0604020202020204" pitchFamily="34" charset="0"/>
                </a:endParaRPr>
              </a:p>
            </p:txBody>
          </p:sp>
        </p:grpSp>
      </p:grpSp>
      <p:sp>
        <p:nvSpPr>
          <p:cNvPr id="13" name="Rechteck 12"/>
          <p:cNvSpPr/>
          <p:nvPr userDrawn="1"/>
        </p:nvSpPr>
        <p:spPr>
          <a:xfrm>
            <a:off x="0" y="4408478"/>
            <a:ext cx="9144000" cy="72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de-DE"/>
          </a:p>
        </p:txBody>
      </p:sp>
      <p:pic>
        <p:nvPicPr>
          <p:cNvPr id="20" name="Grafik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20075" y="4450466"/>
            <a:ext cx="2130050" cy="530855"/>
          </a:xfrm>
          <a:prstGeom prst="rect">
            <a:avLst/>
          </a:prstGeom>
        </p:spPr>
      </p:pic>
    </p:spTree>
    <p:extLst>
      <p:ext uri="{BB962C8B-B14F-4D97-AF65-F5344CB8AC3E}">
        <p14:creationId xmlns:p14="http://schemas.microsoft.com/office/powerpoint/2010/main" val="114717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45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chlussfolie">
    <p:spTree>
      <p:nvGrpSpPr>
        <p:cNvPr id="1" name=""/>
        <p:cNvGrpSpPr/>
        <p:nvPr/>
      </p:nvGrpSpPr>
      <p:grpSpPr>
        <a:xfrm>
          <a:off x="0" y="0"/>
          <a:ext cx="0" cy="0"/>
          <a:chOff x="0" y="0"/>
          <a:chExt cx="0" cy="0"/>
        </a:xfrm>
      </p:grpSpPr>
      <p:pic>
        <p:nvPicPr>
          <p:cNvPr id="17" name="Bild 6">
            <a:extLst>
              <a:ext uri="{FF2B5EF4-FFF2-40B4-BE49-F238E27FC236}">
                <a16:creationId xmlns:a16="http://schemas.microsoft.com/office/drawing/2014/main" id="{B462D32E-1BB4-FF45-9DF3-620F407DBC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20" b="4374"/>
          <a:stretch/>
        </p:blipFill>
        <p:spPr>
          <a:xfrm>
            <a:off x="3686652" y="584261"/>
            <a:ext cx="4347334" cy="4070962"/>
          </a:xfrm>
          <a:prstGeom prst="rect">
            <a:avLst/>
          </a:prstGeom>
        </p:spPr>
      </p:pic>
    </p:spTree>
    <p:extLst>
      <p:ext uri="{BB962C8B-B14F-4D97-AF65-F5344CB8AC3E}">
        <p14:creationId xmlns:p14="http://schemas.microsoft.com/office/powerpoint/2010/main" val="324511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Effect transition="in" filter="fade">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5"/>
          <p:cNvSpPr txBox="1">
            <a:spLocks/>
          </p:cNvSpPr>
          <p:nvPr userDrawn="1"/>
        </p:nvSpPr>
        <p:spPr>
          <a:xfrm>
            <a:off x="1786281" y="4911456"/>
            <a:ext cx="912469" cy="164117"/>
          </a:xfrm>
          <a:prstGeom prst="rect">
            <a:avLst/>
          </a:prstGeom>
        </p:spPr>
        <p:txBody>
          <a:bodyPr vert="horz" lIns="0" tIns="0" rIns="0" bIns="0" rtlCol="0" anchor="ctr"/>
          <a:lstStyle>
            <a:defPPr>
              <a:defRPr lang="de-DE"/>
            </a:defPPr>
            <a:lvl1pPr marL="0" algn="ctr" defTabSz="914377" rtl="0" eaLnBrk="1" latinLnBrk="0" hangingPunct="1">
              <a:defRPr lang="de-DE" sz="1067" b="0" kern="1200" smtClean="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b="1" dirty="0">
                <a:solidFill>
                  <a:srgbClr val="C30045"/>
                </a:solidFill>
                <a:latin typeface="Arial" charset="0"/>
                <a:ea typeface="Arial" charset="0"/>
                <a:cs typeface="Arial" charset="0"/>
              </a:rPr>
              <a:t>Slide </a:t>
            </a:r>
            <a:fld id="{49F7A9E2-D88C-4700-BF03-417065151663}" type="slidenum">
              <a:rPr sz="1000" b="1" smtClean="0">
                <a:solidFill>
                  <a:srgbClr val="C30045"/>
                </a:solidFill>
                <a:latin typeface="Arial" charset="0"/>
                <a:ea typeface="Arial" charset="0"/>
                <a:cs typeface="Arial" charset="0"/>
              </a:rPr>
              <a:pPr/>
              <a:t>‹Nr.›</a:t>
            </a:fld>
            <a:endParaRPr sz="1000" b="1" dirty="0">
              <a:solidFill>
                <a:srgbClr val="C30045"/>
              </a:solidFill>
              <a:latin typeface="Arial" charset="0"/>
              <a:ea typeface="Arial" charset="0"/>
              <a:cs typeface="Arial" charset="0"/>
            </a:endParaRPr>
          </a:p>
        </p:txBody>
      </p:sp>
      <p:sp>
        <p:nvSpPr>
          <p:cNvPr id="9" name="Datumsplatzhalter 10"/>
          <p:cNvSpPr txBox="1">
            <a:spLocks/>
          </p:cNvSpPr>
          <p:nvPr userDrawn="1"/>
        </p:nvSpPr>
        <p:spPr>
          <a:xfrm>
            <a:off x="2764821" y="4898756"/>
            <a:ext cx="882417" cy="199966"/>
          </a:xfrm>
          <a:prstGeom prst="rect">
            <a:avLst/>
          </a:prstGeom>
        </p:spPr>
        <p:txBody>
          <a:bodyPr vert="horz" lIns="0" tIns="0" rIns="0" bIns="0" rtlCol="0" anchor="ctr"/>
          <a:lstStyle>
            <a:defPPr>
              <a:defRPr lang="de-DE"/>
            </a:defPPr>
            <a:lvl1pPr marL="0" algn="l" defTabSz="914377" rtl="0" eaLnBrk="1" latinLnBrk="0" hangingPunct="1">
              <a:defRPr lang="de-DE" sz="1067" b="0" kern="1200" smtClean="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C9B3D938-AA89-4E0C-A319-9815B389361D}" type="datetime1">
              <a:rPr lang="de-DE" sz="1000" smtClean="0">
                <a:latin typeface="Arial" charset="0"/>
                <a:ea typeface="Arial" charset="0"/>
                <a:cs typeface="Arial" charset="0"/>
              </a:rPr>
              <a:pPr/>
              <a:t>07.06.2023</a:t>
            </a:fld>
            <a:endParaRPr lang="de-DE" sz="1000" dirty="0">
              <a:latin typeface="Arial" charset="0"/>
              <a:ea typeface="Arial" charset="0"/>
              <a:cs typeface="Arial" charset="0"/>
            </a:endParaRPr>
          </a:p>
        </p:txBody>
      </p:sp>
      <p:sp>
        <p:nvSpPr>
          <p:cNvPr id="10" name="Freihandform: Form 11">
            <a:extLst>
              <a:ext uri="{FF2B5EF4-FFF2-40B4-BE49-F238E27FC236}">
                <a16:creationId xmlns:a16="http://schemas.microsoft.com/office/drawing/2014/main" id="{B4881B18-CBE5-2F49-97E7-9BDEE0A94DDC}"/>
              </a:ext>
            </a:extLst>
          </p:cNvPr>
          <p:cNvSpPr/>
          <p:nvPr userDrawn="1"/>
        </p:nvSpPr>
        <p:spPr>
          <a:xfrm>
            <a:off x="0" y="4724709"/>
            <a:ext cx="9144000" cy="156317"/>
          </a:xfrm>
          <a:custGeom>
            <a:avLst/>
            <a:gdLst>
              <a:gd name="connsiteX0" fmla="*/ 0 w 9146646"/>
              <a:gd name="connsiteY0" fmla="*/ 0 h 207673"/>
              <a:gd name="connsiteX1" fmla="*/ 9146646 w 9146646"/>
              <a:gd name="connsiteY1" fmla="*/ 0 h 207673"/>
              <a:gd name="connsiteX2" fmla="*/ 9146646 w 9146646"/>
              <a:gd name="connsiteY2" fmla="*/ 80772 h 207673"/>
              <a:gd name="connsiteX3" fmla="*/ 0 w 9146646"/>
              <a:gd name="connsiteY3" fmla="*/ 207673 h 207673"/>
            </a:gdLst>
            <a:ahLst/>
            <a:cxnLst>
              <a:cxn ang="0">
                <a:pos x="connsiteX0" y="connsiteY0"/>
              </a:cxn>
              <a:cxn ang="0">
                <a:pos x="connsiteX1" y="connsiteY1"/>
              </a:cxn>
              <a:cxn ang="0">
                <a:pos x="connsiteX2" y="connsiteY2"/>
              </a:cxn>
              <a:cxn ang="0">
                <a:pos x="connsiteX3" y="connsiteY3"/>
              </a:cxn>
            </a:cxnLst>
            <a:rect l="l" t="t" r="r" b="b"/>
            <a:pathLst>
              <a:path w="9146646" h="207673">
                <a:moveTo>
                  <a:pt x="0" y="0"/>
                </a:moveTo>
                <a:lnTo>
                  <a:pt x="9146646" y="0"/>
                </a:lnTo>
                <a:lnTo>
                  <a:pt x="9146646" y="80772"/>
                </a:lnTo>
                <a:lnTo>
                  <a:pt x="0" y="207673"/>
                </a:lnTo>
                <a:close/>
              </a:path>
            </a:pathLst>
          </a:custGeom>
          <a:solidFill>
            <a:srgbClr val="324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Arial" charset="0"/>
            </a:endParaRPr>
          </a:p>
        </p:txBody>
      </p:sp>
      <p:sp>
        <p:nvSpPr>
          <p:cNvPr id="11" name="object 7"/>
          <p:cNvSpPr/>
          <p:nvPr userDrawn="1"/>
        </p:nvSpPr>
        <p:spPr>
          <a:xfrm>
            <a:off x="300239" y="4953653"/>
            <a:ext cx="102870" cy="102870"/>
          </a:xfrm>
          <a:custGeom>
            <a:avLst/>
            <a:gdLst/>
            <a:ahLst/>
            <a:cxnLst/>
            <a:rect l="l" t="t" r="r" b="b"/>
            <a:pathLst>
              <a:path w="102870" h="102869">
                <a:moveTo>
                  <a:pt x="51346" y="0"/>
                </a:moveTo>
                <a:lnTo>
                  <a:pt x="31359" y="4034"/>
                </a:lnTo>
                <a:lnTo>
                  <a:pt x="15038" y="15038"/>
                </a:lnTo>
                <a:lnTo>
                  <a:pt x="4034" y="31359"/>
                </a:lnTo>
                <a:lnTo>
                  <a:pt x="0" y="51346"/>
                </a:lnTo>
                <a:lnTo>
                  <a:pt x="4034" y="71332"/>
                </a:lnTo>
                <a:lnTo>
                  <a:pt x="15038" y="87653"/>
                </a:lnTo>
                <a:lnTo>
                  <a:pt x="31359" y="98657"/>
                </a:lnTo>
                <a:lnTo>
                  <a:pt x="51346" y="102692"/>
                </a:lnTo>
                <a:lnTo>
                  <a:pt x="71332" y="98657"/>
                </a:lnTo>
                <a:lnTo>
                  <a:pt x="87653" y="87653"/>
                </a:lnTo>
                <a:lnTo>
                  <a:pt x="98657" y="71332"/>
                </a:lnTo>
                <a:lnTo>
                  <a:pt x="102692" y="51346"/>
                </a:lnTo>
                <a:lnTo>
                  <a:pt x="98657" y="31359"/>
                </a:lnTo>
                <a:lnTo>
                  <a:pt x="87653" y="15038"/>
                </a:lnTo>
                <a:lnTo>
                  <a:pt x="71332" y="4034"/>
                </a:lnTo>
                <a:lnTo>
                  <a:pt x="51346" y="0"/>
                </a:lnTo>
                <a:close/>
              </a:path>
            </a:pathLst>
          </a:custGeom>
          <a:solidFill>
            <a:srgbClr val="C30045"/>
          </a:solidFill>
        </p:spPr>
        <p:txBody>
          <a:bodyPr wrap="square" lIns="0" tIns="0" rIns="0" bIns="0" rtlCol="0"/>
          <a:lstStyle/>
          <a:p>
            <a:endParaRPr sz="1800" b="0" i="0" dirty="0">
              <a:solidFill>
                <a:srgbClr val="C30045"/>
              </a:solidFill>
              <a:latin typeface="Arial" charset="0"/>
            </a:endParaRPr>
          </a:p>
        </p:txBody>
      </p:sp>
      <p:pic>
        <p:nvPicPr>
          <p:cNvPr id="12" name="Grafik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55037" y="4833672"/>
            <a:ext cx="1158173" cy="288642"/>
          </a:xfrm>
          <a:prstGeom prst="rect">
            <a:avLst/>
          </a:prstGeom>
        </p:spPr>
      </p:pic>
    </p:spTree>
    <p:extLst>
      <p:ext uri="{BB962C8B-B14F-4D97-AF65-F5344CB8AC3E}">
        <p14:creationId xmlns:p14="http://schemas.microsoft.com/office/powerpoint/2010/main" val="368597745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ndre.rittmann@lehvoss.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
          <p:cNvSpPr/>
          <p:nvPr/>
        </p:nvSpPr>
        <p:spPr>
          <a:xfrm>
            <a:off x="-7951" y="1"/>
            <a:ext cx="9144000" cy="4252159"/>
          </a:xfrm>
          <a:prstGeom prst="rect">
            <a:avLst/>
          </a:prstGeom>
          <a:blipFill>
            <a:blip r:embed="rId3" cstate="print"/>
            <a:srcRect/>
            <a:stretch>
              <a:fillRect l="-2469" r="-4531"/>
            </a:stretch>
          </a:blipFill>
        </p:spPr>
        <p:txBody>
          <a:bodyPr wrap="square" lIns="0" tIns="0" rIns="0" bIns="0" rtlCol="0"/>
          <a:lstStyle/>
          <a:p>
            <a:endParaRPr sz="1800" dirty="0"/>
          </a:p>
        </p:txBody>
      </p:sp>
      <p:sp>
        <p:nvSpPr>
          <p:cNvPr id="19" name="Freihandform: Form 11">
            <a:extLst>
              <a:ext uri="{FF2B5EF4-FFF2-40B4-BE49-F238E27FC236}">
                <a16:creationId xmlns:a16="http://schemas.microsoft.com/office/drawing/2014/main" id="{B4881B18-CBE5-2F49-97E7-9BDEE0A94DDC}"/>
              </a:ext>
            </a:extLst>
          </p:cNvPr>
          <p:cNvSpPr/>
          <p:nvPr/>
        </p:nvSpPr>
        <p:spPr>
          <a:xfrm>
            <a:off x="0" y="4252160"/>
            <a:ext cx="9144000" cy="156317"/>
          </a:xfrm>
          <a:custGeom>
            <a:avLst/>
            <a:gdLst>
              <a:gd name="connsiteX0" fmla="*/ 0 w 9146646"/>
              <a:gd name="connsiteY0" fmla="*/ 0 h 207673"/>
              <a:gd name="connsiteX1" fmla="*/ 9146646 w 9146646"/>
              <a:gd name="connsiteY1" fmla="*/ 0 h 207673"/>
              <a:gd name="connsiteX2" fmla="*/ 9146646 w 9146646"/>
              <a:gd name="connsiteY2" fmla="*/ 80772 h 207673"/>
              <a:gd name="connsiteX3" fmla="*/ 0 w 9146646"/>
              <a:gd name="connsiteY3" fmla="*/ 207673 h 207673"/>
            </a:gdLst>
            <a:ahLst/>
            <a:cxnLst>
              <a:cxn ang="0">
                <a:pos x="connsiteX0" y="connsiteY0"/>
              </a:cxn>
              <a:cxn ang="0">
                <a:pos x="connsiteX1" y="connsiteY1"/>
              </a:cxn>
              <a:cxn ang="0">
                <a:pos x="connsiteX2" y="connsiteY2"/>
              </a:cxn>
              <a:cxn ang="0">
                <a:pos x="connsiteX3" y="connsiteY3"/>
              </a:cxn>
            </a:cxnLst>
            <a:rect l="l" t="t" r="r" b="b"/>
            <a:pathLst>
              <a:path w="9146646" h="207673">
                <a:moveTo>
                  <a:pt x="0" y="0"/>
                </a:moveTo>
                <a:lnTo>
                  <a:pt x="9146646" y="0"/>
                </a:lnTo>
                <a:lnTo>
                  <a:pt x="9146646" y="80772"/>
                </a:lnTo>
                <a:lnTo>
                  <a:pt x="0" y="207673"/>
                </a:lnTo>
                <a:close/>
              </a:path>
            </a:pathLst>
          </a:custGeom>
          <a:solidFill>
            <a:srgbClr val="324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latin typeface="Arial" charset="0"/>
            </a:endParaRPr>
          </a:p>
        </p:txBody>
      </p:sp>
      <p:grpSp>
        <p:nvGrpSpPr>
          <p:cNvPr id="5" name="Gruppierung 4"/>
          <p:cNvGrpSpPr/>
          <p:nvPr/>
        </p:nvGrpSpPr>
        <p:grpSpPr>
          <a:xfrm>
            <a:off x="351674" y="565339"/>
            <a:ext cx="2655570" cy="2655570"/>
            <a:chOff x="403109" y="1316154"/>
            <a:chExt cx="2655570" cy="2655570"/>
          </a:xfrm>
          <a:solidFill>
            <a:srgbClr val="C30045"/>
          </a:solidFill>
        </p:grpSpPr>
        <p:sp>
          <p:nvSpPr>
            <p:cNvPr id="22" name="object 28"/>
            <p:cNvSpPr/>
            <p:nvPr/>
          </p:nvSpPr>
          <p:spPr>
            <a:xfrm>
              <a:off x="403109" y="1316154"/>
              <a:ext cx="2655570" cy="2655570"/>
            </a:xfrm>
            <a:custGeom>
              <a:avLst/>
              <a:gdLst/>
              <a:ahLst/>
              <a:cxnLst/>
              <a:rect l="l" t="t" r="r" b="b"/>
              <a:pathLst>
                <a:path w="2655570" h="2655570">
                  <a:moveTo>
                    <a:pt x="1327505" y="0"/>
                  </a:moveTo>
                  <a:lnTo>
                    <a:pt x="1278839" y="875"/>
                  </a:lnTo>
                  <a:lnTo>
                    <a:pt x="1230613" y="3481"/>
                  </a:lnTo>
                  <a:lnTo>
                    <a:pt x="1182859" y="7789"/>
                  </a:lnTo>
                  <a:lnTo>
                    <a:pt x="1135606" y="13768"/>
                  </a:lnTo>
                  <a:lnTo>
                    <a:pt x="1088885" y="21387"/>
                  </a:lnTo>
                  <a:lnTo>
                    <a:pt x="1042725" y="30618"/>
                  </a:lnTo>
                  <a:lnTo>
                    <a:pt x="997156" y="41429"/>
                  </a:lnTo>
                  <a:lnTo>
                    <a:pt x="952208" y="53792"/>
                  </a:lnTo>
                  <a:lnTo>
                    <a:pt x="907912" y="67676"/>
                  </a:lnTo>
                  <a:lnTo>
                    <a:pt x="864297" y="83050"/>
                  </a:lnTo>
                  <a:lnTo>
                    <a:pt x="821393" y="99886"/>
                  </a:lnTo>
                  <a:lnTo>
                    <a:pt x="779230" y="118153"/>
                  </a:lnTo>
                  <a:lnTo>
                    <a:pt x="737838" y="137821"/>
                  </a:lnTo>
                  <a:lnTo>
                    <a:pt x="697248" y="158860"/>
                  </a:lnTo>
                  <a:lnTo>
                    <a:pt x="657489" y="181240"/>
                  </a:lnTo>
                  <a:lnTo>
                    <a:pt x="618591" y="204932"/>
                  </a:lnTo>
                  <a:lnTo>
                    <a:pt x="580584" y="229904"/>
                  </a:lnTo>
                  <a:lnTo>
                    <a:pt x="543499" y="256127"/>
                  </a:lnTo>
                  <a:lnTo>
                    <a:pt x="507364" y="283572"/>
                  </a:lnTo>
                  <a:lnTo>
                    <a:pt x="472211" y="312208"/>
                  </a:lnTo>
                  <a:lnTo>
                    <a:pt x="438069" y="342005"/>
                  </a:lnTo>
                  <a:lnTo>
                    <a:pt x="404969" y="372933"/>
                  </a:lnTo>
                  <a:lnTo>
                    <a:pt x="372939" y="404962"/>
                  </a:lnTo>
                  <a:lnTo>
                    <a:pt x="342010" y="438062"/>
                  </a:lnTo>
                  <a:lnTo>
                    <a:pt x="312213" y="472204"/>
                  </a:lnTo>
                  <a:lnTo>
                    <a:pt x="283577" y="507357"/>
                  </a:lnTo>
                  <a:lnTo>
                    <a:pt x="256132" y="543491"/>
                  </a:lnTo>
                  <a:lnTo>
                    <a:pt x="229908" y="580576"/>
                  </a:lnTo>
                  <a:lnTo>
                    <a:pt x="204935" y="618582"/>
                  </a:lnTo>
                  <a:lnTo>
                    <a:pt x="181244" y="657479"/>
                  </a:lnTo>
                  <a:lnTo>
                    <a:pt x="158863" y="697238"/>
                  </a:lnTo>
                  <a:lnTo>
                    <a:pt x="137824" y="737828"/>
                  </a:lnTo>
                  <a:lnTo>
                    <a:pt x="118155" y="779219"/>
                  </a:lnTo>
                  <a:lnTo>
                    <a:pt x="99888" y="821382"/>
                  </a:lnTo>
                  <a:lnTo>
                    <a:pt x="83052" y="864285"/>
                  </a:lnTo>
                  <a:lnTo>
                    <a:pt x="67677" y="907900"/>
                  </a:lnTo>
                  <a:lnTo>
                    <a:pt x="53793" y="952197"/>
                  </a:lnTo>
                  <a:lnTo>
                    <a:pt x="41430" y="997144"/>
                  </a:lnTo>
                  <a:lnTo>
                    <a:pt x="30618" y="1042713"/>
                  </a:lnTo>
                  <a:lnTo>
                    <a:pt x="21387" y="1088873"/>
                  </a:lnTo>
                  <a:lnTo>
                    <a:pt x="13768" y="1135594"/>
                  </a:lnTo>
                  <a:lnTo>
                    <a:pt x="7789" y="1182847"/>
                  </a:lnTo>
                  <a:lnTo>
                    <a:pt x="3482" y="1230601"/>
                  </a:lnTo>
                  <a:lnTo>
                    <a:pt x="875" y="1278826"/>
                  </a:lnTo>
                  <a:lnTo>
                    <a:pt x="0" y="1327492"/>
                  </a:lnTo>
                  <a:lnTo>
                    <a:pt x="875" y="1376159"/>
                  </a:lnTo>
                  <a:lnTo>
                    <a:pt x="3482" y="1424384"/>
                  </a:lnTo>
                  <a:lnTo>
                    <a:pt x="7789" y="1472138"/>
                  </a:lnTo>
                  <a:lnTo>
                    <a:pt x="13768" y="1519391"/>
                  </a:lnTo>
                  <a:lnTo>
                    <a:pt x="21387" y="1566112"/>
                  </a:lnTo>
                  <a:lnTo>
                    <a:pt x="30618" y="1612273"/>
                  </a:lnTo>
                  <a:lnTo>
                    <a:pt x="41430" y="1657842"/>
                  </a:lnTo>
                  <a:lnTo>
                    <a:pt x="53793" y="1702789"/>
                  </a:lnTo>
                  <a:lnTo>
                    <a:pt x="67677" y="1747086"/>
                  </a:lnTo>
                  <a:lnTo>
                    <a:pt x="83052" y="1790701"/>
                  </a:lnTo>
                  <a:lnTo>
                    <a:pt x="99888" y="1833605"/>
                  </a:lnTo>
                  <a:lnTo>
                    <a:pt x="118155" y="1875768"/>
                  </a:lnTo>
                  <a:lnTo>
                    <a:pt x="137824" y="1917159"/>
                  </a:lnTo>
                  <a:lnTo>
                    <a:pt x="158863" y="1957750"/>
                  </a:lnTo>
                  <a:lnTo>
                    <a:pt x="181244" y="1997509"/>
                  </a:lnTo>
                  <a:lnTo>
                    <a:pt x="204935" y="2036407"/>
                  </a:lnTo>
                  <a:lnTo>
                    <a:pt x="229908" y="2074413"/>
                  </a:lnTo>
                  <a:lnTo>
                    <a:pt x="256132" y="2111499"/>
                  </a:lnTo>
                  <a:lnTo>
                    <a:pt x="283577" y="2147633"/>
                  </a:lnTo>
                  <a:lnTo>
                    <a:pt x="312213" y="2182786"/>
                  </a:lnTo>
                  <a:lnTo>
                    <a:pt x="342010" y="2216928"/>
                  </a:lnTo>
                  <a:lnTo>
                    <a:pt x="372939" y="2250029"/>
                  </a:lnTo>
                  <a:lnTo>
                    <a:pt x="404969" y="2282059"/>
                  </a:lnTo>
                  <a:lnTo>
                    <a:pt x="438069" y="2312987"/>
                  </a:lnTo>
                  <a:lnTo>
                    <a:pt x="472211" y="2342784"/>
                  </a:lnTo>
                  <a:lnTo>
                    <a:pt x="507364" y="2371421"/>
                  </a:lnTo>
                  <a:lnTo>
                    <a:pt x="543499" y="2398866"/>
                  </a:lnTo>
                  <a:lnTo>
                    <a:pt x="580584" y="2425090"/>
                  </a:lnTo>
                  <a:lnTo>
                    <a:pt x="618591" y="2450062"/>
                  </a:lnTo>
                  <a:lnTo>
                    <a:pt x="657489" y="2473754"/>
                  </a:lnTo>
                  <a:lnTo>
                    <a:pt x="697248" y="2496134"/>
                  </a:lnTo>
                  <a:lnTo>
                    <a:pt x="737838" y="2517174"/>
                  </a:lnTo>
                  <a:lnTo>
                    <a:pt x="779230" y="2536842"/>
                  </a:lnTo>
                  <a:lnTo>
                    <a:pt x="821393" y="2555109"/>
                  </a:lnTo>
                  <a:lnTo>
                    <a:pt x="864297" y="2571946"/>
                  </a:lnTo>
                  <a:lnTo>
                    <a:pt x="907912" y="2587321"/>
                  </a:lnTo>
                  <a:lnTo>
                    <a:pt x="952208" y="2601205"/>
                  </a:lnTo>
                  <a:lnTo>
                    <a:pt x="997156" y="2613567"/>
                  </a:lnTo>
                  <a:lnTo>
                    <a:pt x="1042725" y="2624379"/>
                  </a:lnTo>
                  <a:lnTo>
                    <a:pt x="1088885" y="2633610"/>
                  </a:lnTo>
                  <a:lnTo>
                    <a:pt x="1135606" y="2641230"/>
                  </a:lnTo>
                  <a:lnTo>
                    <a:pt x="1182859" y="2647208"/>
                  </a:lnTo>
                  <a:lnTo>
                    <a:pt x="1230613" y="2651516"/>
                  </a:lnTo>
                  <a:lnTo>
                    <a:pt x="1278839" y="2654122"/>
                  </a:lnTo>
                  <a:lnTo>
                    <a:pt x="1327505" y="2654998"/>
                  </a:lnTo>
                  <a:lnTo>
                    <a:pt x="1376172" y="2654122"/>
                  </a:lnTo>
                  <a:lnTo>
                    <a:pt x="1424397" y="2651516"/>
                  </a:lnTo>
                  <a:lnTo>
                    <a:pt x="1472151" y="2647208"/>
                  </a:lnTo>
                  <a:lnTo>
                    <a:pt x="1519404" y="2641230"/>
                  </a:lnTo>
                  <a:lnTo>
                    <a:pt x="1566125" y="2633610"/>
                  </a:lnTo>
                  <a:lnTo>
                    <a:pt x="1612285" y="2624379"/>
                  </a:lnTo>
                  <a:lnTo>
                    <a:pt x="1657854" y="2613567"/>
                  </a:lnTo>
                  <a:lnTo>
                    <a:pt x="1702802" y="2601205"/>
                  </a:lnTo>
                  <a:lnTo>
                    <a:pt x="1747098" y="2587321"/>
                  </a:lnTo>
                  <a:lnTo>
                    <a:pt x="1790714" y="2571946"/>
                  </a:lnTo>
                  <a:lnTo>
                    <a:pt x="1833618" y="2555109"/>
                  </a:lnTo>
                  <a:lnTo>
                    <a:pt x="1875780" y="2536842"/>
                  </a:lnTo>
                  <a:lnTo>
                    <a:pt x="1917172" y="2517174"/>
                  </a:lnTo>
                  <a:lnTo>
                    <a:pt x="1957762" y="2496134"/>
                  </a:lnTo>
                  <a:lnTo>
                    <a:pt x="1997521" y="2473754"/>
                  </a:lnTo>
                  <a:lnTo>
                    <a:pt x="2036419" y="2450062"/>
                  </a:lnTo>
                  <a:lnTo>
                    <a:pt x="2074426" y="2425090"/>
                  </a:lnTo>
                  <a:lnTo>
                    <a:pt x="2111511" y="2398866"/>
                  </a:lnTo>
                  <a:lnTo>
                    <a:pt x="2147646" y="2371421"/>
                  </a:lnTo>
                  <a:lnTo>
                    <a:pt x="2182799" y="2342784"/>
                  </a:lnTo>
                  <a:lnTo>
                    <a:pt x="2216941" y="2312987"/>
                  </a:lnTo>
                  <a:lnTo>
                    <a:pt x="2250042" y="2282059"/>
                  </a:lnTo>
                  <a:lnTo>
                    <a:pt x="2282071" y="2250029"/>
                  </a:lnTo>
                  <a:lnTo>
                    <a:pt x="2313000" y="2216928"/>
                  </a:lnTo>
                  <a:lnTo>
                    <a:pt x="2342797" y="2182786"/>
                  </a:lnTo>
                  <a:lnTo>
                    <a:pt x="2371433" y="2147633"/>
                  </a:lnTo>
                  <a:lnTo>
                    <a:pt x="2398878" y="2111499"/>
                  </a:lnTo>
                  <a:lnTo>
                    <a:pt x="2425102" y="2074413"/>
                  </a:lnTo>
                  <a:lnTo>
                    <a:pt x="2450075" y="2036407"/>
                  </a:lnTo>
                  <a:lnTo>
                    <a:pt x="2473767" y="1997509"/>
                  </a:lnTo>
                  <a:lnTo>
                    <a:pt x="2496147" y="1957750"/>
                  </a:lnTo>
                  <a:lnTo>
                    <a:pt x="2517187" y="1917159"/>
                  </a:lnTo>
                  <a:lnTo>
                    <a:pt x="2536855" y="1875768"/>
                  </a:lnTo>
                  <a:lnTo>
                    <a:pt x="2555122" y="1833605"/>
                  </a:lnTo>
                  <a:lnTo>
                    <a:pt x="2571958" y="1790701"/>
                  </a:lnTo>
                  <a:lnTo>
                    <a:pt x="2587333" y="1747086"/>
                  </a:lnTo>
                  <a:lnTo>
                    <a:pt x="2601217" y="1702789"/>
                  </a:lnTo>
                  <a:lnTo>
                    <a:pt x="2613580" y="1657842"/>
                  </a:lnTo>
                  <a:lnTo>
                    <a:pt x="2624392" y="1612273"/>
                  </a:lnTo>
                  <a:lnTo>
                    <a:pt x="2633623" y="1566112"/>
                  </a:lnTo>
                  <a:lnTo>
                    <a:pt x="2641242" y="1519391"/>
                  </a:lnTo>
                  <a:lnTo>
                    <a:pt x="2647221" y="1472138"/>
                  </a:lnTo>
                  <a:lnTo>
                    <a:pt x="2651529" y="1424384"/>
                  </a:lnTo>
                  <a:lnTo>
                    <a:pt x="2654135" y="1376159"/>
                  </a:lnTo>
                  <a:lnTo>
                    <a:pt x="2655011" y="1327492"/>
                  </a:lnTo>
                  <a:lnTo>
                    <a:pt x="2654135" y="1278826"/>
                  </a:lnTo>
                  <a:lnTo>
                    <a:pt x="2651529" y="1230601"/>
                  </a:lnTo>
                  <a:lnTo>
                    <a:pt x="2647221" y="1182847"/>
                  </a:lnTo>
                  <a:lnTo>
                    <a:pt x="2641242" y="1135594"/>
                  </a:lnTo>
                  <a:lnTo>
                    <a:pt x="2633623" y="1088873"/>
                  </a:lnTo>
                  <a:lnTo>
                    <a:pt x="2624392" y="1042713"/>
                  </a:lnTo>
                  <a:lnTo>
                    <a:pt x="2613580" y="997144"/>
                  </a:lnTo>
                  <a:lnTo>
                    <a:pt x="2601217" y="952197"/>
                  </a:lnTo>
                  <a:lnTo>
                    <a:pt x="2587333" y="907900"/>
                  </a:lnTo>
                  <a:lnTo>
                    <a:pt x="2571958" y="864285"/>
                  </a:lnTo>
                  <a:lnTo>
                    <a:pt x="2555122" y="821382"/>
                  </a:lnTo>
                  <a:lnTo>
                    <a:pt x="2536855" y="779219"/>
                  </a:lnTo>
                  <a:lnTo>
                    <a:pt x="2517187" y="737828"/>
                  </a:lnTo>
                  <a:lnTo>
                    <a:pt x="2496147" y="697238"/>
                  </a:lnTo>
                  <a:lnTo>
                    <a:pt x="2473767" y="657479"/>
                  </a:lnTo>
                  <a:lnTo>
                    <a:pt x="2450075" y="618582"/>
                  </a:lnTo>
                  <a:lnTo>
                    <a:pt x="2425102" y="580576"/>
                  </a:lnTo>
                  <a:lnTo>
                    <a:pt x="2398878" y="543491"/>
                  </a:lnTo>
                  <a:lnTo>
                    <a:pt x="2371433" y="507357"/>
                  </a:lnTo>
                  <a:lnTo>
                    <a:pt x="2342797" y="472204"/>
                  </a:lnTo>
                  <a:lnTo>
                    <a:pt x="2313000" y="438062"/>
                  </a:lnTo>
                  <a:lnTo>
                    <a:pt x="2282071" y="404962"/>
                  </a:lnTo>
                  <a:lnTo>
                    <a:pt x="2250042" y="372933"/>
                  </a:lnTo>
                  <a:lnTo>
                    <a:pt x="2216941" y="342005"/>
                  </a:lnTo>
                  <a:lnTo>
                    <a:pt x="2182799" y="312208"/>
                  </a:lnTo>
                  <a:lnTo>
                    <a:pt x="2147646" y="283572"/>
                  </a:lnTo>
                  <a:lnTo>
                    <a:pt x="2111511" y="256127"/>
                  </a:lnTo>
                  <a:lnTo>
                    <a:pt x="2074426" y="229904"/>
                  </a:lnTo>
                  <a:lnTo>
                    <a:pt x="2036419" y="204932"/>
                  </a:lnTo>
                  <a:lnTo>
                    <a:pt x="1997521" y="181240"/>
                  </a:lnTo>
                  <a:lnTo>
                    <a:pt x="1957762" y="158860"/>
                  </a:lnTo>
                  <a:lnTo>
                    <a:pt x="1917172" y="137821"/>
                  </a:lnTo>
                  <a:lnTo>
                    <a:pt x="1875780" y="118153"/>
                  </a:lnTo>
                  <a:lnTo>
                    <a:pt x="1833618" y="99886"/>
                  </a:lnTo>
                  <a:lnTo>
                    <a:pt x="1790714" y="83050"/>
                  </a:lnTo>
                  <a:lnTo>
                    <a:pt x="1747098" y="67676"/>
                  </a:lnTo>
                  <a:lnTo>
                    <a:pt x="1702802" y="53792"/>
                  </a:lnTo>
                  <a:lnTo>
                    <a:pt x="1657854" y="41429"/>
                  </a:lnTo>
                  <a:lnTo>
                    <a:pt x="1612285" y="30618"/>
                  </a:lnTo>
                  <a:lnTo>
                    <a:pt x="1566125" y="21387"/>
                  </a:lnTo>
                  <a:lnTo>
                    <a:pt x="1519404" y="13768"/>
                  </a:lnTo>
                  <a:lnTo>
                    <a:pt x="1472151" y="7789"/>
                  </a:lnTo>
                  <a:lnTo>
                    <a:pt x="1424397" y="3481"/>
                  </a:lnTo>
                  <a:lnTo>
                    <a:pt x="1376172" y="875"/>
                  </a:lnTo>
                  <a:lnTo>
                    <a:pt x="1327505" y="0"/>
                  </a:lnTo>
                  <a:close/>
                </a:path>
              </a:pathLst>
            </a:custGeom>
            <a:grpFill/>
          </p:spPr>
          <p:txBody>
            <a:bodyPr wrap="square" lIns="0" tIns="0" rIns="0" bIns="0" rtlCol="0"/>
            <a:lstStyle/>
            <a:p>
              <a:endParaRPr sz="1800" dirty="0">
                <a:solidFill>
                  <a:srgbClr val="C30045"/>
                </a:solidFill>
                <a:latin typeface="Arial" charset="0"/>
              </a:endParaRPr>
            </a:p>
          </p:txBody>
        </p:sp>
        <p:sp>
          <p:nvSpPr>
            <p:cNvPr id="23" name="object 29"/>
            <p:cNvSpPr txBox="1">
              <a:spLocks/>
            </p:cNvSpPr>
            <p:nvPr/>
          </p:nvSpPr>
          <p:spPr>
            <a:xfrm>
              <a:off x="893263" y="1882340"/>
              <a:ext cx="1790535" cy="1262653"/>
            </a:xfrm>
            <a:prstGeom prst="rect">
              <a:avLst/>
            </a:prstGeom>
            <a:grpFill/>
          </p:spPr>
          <p:txBody>
            <a:bodyPr vert="horz" wrap="square" lIns="0" tIns="4572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2065" marR="5080" algn="ctr">
                <a:lnSpc>
                  <a:spcPts val="2300"/>
                </a:lnSpc>
                <a:spcBef>
                  <a:spcPts val="360"/>
                </a:spcBef>
              </a:pPr>
              <a:endPar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2065" marR="5080" algn="ctr">
                <a:lnSpc>
                  <a:spcPts val="2300"/>
                </a:lnSpc>
                <a:spcBef>
                  <a:spcPts val="360"/>
                </a:spcBef>
              </a:pP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t>
              </a:r>
              <a:r>
                <a:rPr lang="de-DE" sz="1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Sil</a:t>
              </a:r>
              <a:r>
                <a:rPr lang="de-DE" sz="1800" b="1" dirty="0">
                  <a:solidFill>
                    <a:schemeClr val="bg1"/>
                  </a:solidFill>
                  <a:effectLst/>
                  <a:latin typeface="Calibri" panose="020F0502020204030204" pitchFamily="34" charset="0"/>
                  <a:ea typeface="Calibri" panose="020F0502020204030204" pitchFamily="34" charset="0"/>
                </a:rPr>
                <a:t>™</a:t>
              </a:r>
              <a:r>
                <a:rPr lang="de-DE"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gefällte Kieselsäure aus Reishülsenasche </a:t>
              </a:r>
              <a:endParaRPr lang="de-DE" sz="2400" b="1" dirty="0">
                <a:solidFill>
                  <a:schemeClr val="bg1"/>
                </a:solidFill>
                <a:latin typeface="Arial" panose="020B0604020202020204" pitchFamily="34" charset="0"/>
                <a:ea typeface="Helvetica" charset="0"/>
                <a:cs typeface="Arial" panose="020B0604020202020204" pitchFamily="34" charset="0"/>
              </a:endParaRPr>
            </a:p>
          </p:txBody>
        </p:sp>
      </p:grpSp>
      <p:pic>
        <p:nvPicPr>
          <p:cNvPr id="13" name="Grafik 15">
            <a:extLst>
              <a:ext uri="{FF2B5EF4-FFF2-40B4-BE49-F238E27FC236}">
                <a16:creationId xmlns:a16="http://schemas.microsoft.com/office/drawing/2014/main" id="{562F5088-771E-4A8A-8F36-0F7749BDBB0A}"/>
              </a:ext>
            </a:extLst>
          </p:cNvPr>
          <p:cNvPicPr>
            <a:picLocks noChangeAspect="1"/>
          </p:cNvPicPr>
          <p:nvPr/>
        </p:nvPicPr>
        <p:blipFill rotWithShape="1">
          <a:blip r:embed="rId4"/>
          <a:srcRect l="14155" t="28800" r="14531" b="25689"/>
          <a:stretch/>
        </p:blipFill>
        <p:spPr>
          <a:xfrm>
            <a:off x="6708569" y="259276"/>
            <a:ext cx="2120745" cy="957514"/>
          </a:xfrm>
          <a:prstGeom prst="rect">
            <a:avLst/>
          </a:prstGeom>
        </p:spPr>
      </p:pic>
    </p:spTree>
    <p:extLst>
      <p:ext uri="{BB962C8B-B14F-4D97-AF65-F5344CB8AC3E}">
        <p14:creationId xmlns:p14="http://schemas.microsoft.com/office/powerpoint/2010/main" val="88516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Life Cycle  Assessment ISO 14067 “</a:t>
            </a:r>
            <a:r>
              <a:rPr lang="de-DE" sz="2200" b="1" dirty="0" err="1">
                <a:solidFill>
                  <a:srgbClr val="32469E"/>
                </a:solidFill>
                <a:latin typeface="Arial" panose="020B0604020202020204" pitchFamily="34" charset="0"/>
                <a:cs typeface="Arial" panose="020B0604020202020204" pitchFamily="34" charset="0"/>
              </a:rPr>
              <a:t>Cradle</a:t>
            </a:r>
            <a:r>
              <a:rPr lang="de-DE" sz="2200" b="1" dirty="0">
                <a:solidFill>
                  <a:srgbClr val="32469E"/>
                </a:solidFill>
                <a:latin typeface="Arial" panose="020B0604020202020204" pitchFamily="34" charset="0"/>
                <a:cs typeface="Arial" panose="020B0604020202020204" pitchFamily="34" charset="0"/>
              </a:rPr>
              <a:t> to Gate“ </a:t>
            </a:r>
          </a:p>
        </p:txBody>
      </p:sp>
      <p:sp>
        <p:nvSpPr>
          <p:cNvPr id="4" name="Textfeld 3"/>
          <p:cNvSpPr txBox="1"/>
          <p:nvPr/>
        </p:nvSpPr>
        <p:spPr>
          <a:xfrm>
            <a:off x="354768" y="525346"/>
            <a:ext cx="8424936" cy="4308850"/>
          </a:xfrm>
          <a:prstGeom prst="rect">
            <a:avLst/>
          </a:prstGeom>
          <a:noFill/>
        </p:spPr>
        <p:txBody>
          <a:bodyPr wrap="square" lIns="91420" tIns="45709" rIns="91420" bIns="45709" rtlCol="0">
            <a:spAutoFit/>
          </a:bodyPr>
          <a:lstStyle/>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lgn="ctr">
              <a:buNone/>
            </a:pPr>
            <a:r>
              <a:rPr lang="de-DE" sz="2000" b="1" dirty="0">
                <a:solidFill>
                  <a:srgbClr val="FF0000"/>
                </a:solidFill>
                <a:latin typeface="Arial" panose="020B0604020202020204" pitchFamily="34" charset="0"/>
                <a:cs typeface="Arial" panose="020B0604020202020204" pitchFamily="34" charset="0"/>
              </a:rPr>
              <a:t>Konventionell Kieselsäure liegt bei ca. 2,5 t CO</a:t>
            </a:r>
            <a:r>
              <a:rPr lang="de-DE" sz="2000" b="1" baseline="-25000" dirty="0">
                <a:solidFill>
                  <a:srgbClr val="FF0000"/>
                </a:solidFill>
                <a:latin typeface="Arial" panose="020B0604020202020204" pitchFamily="34" charset="0"/>
                <a:cs typeface="Arial" panose="020B0604020202020204" pitchFamily="34" charset="0"/>
              </a:rPr>
              <a:t>2</a:t>
            </a:r>
            <a:r>
              <a:rPr lang="de-DE" sz="2000" b="1" dirty="0">
                <a:solidFill>
                  <a:srgbClr val="FF0000"/>
                </a:solidFill>
                <a:latin typeface="Arial" panose="020B0604020202020204" pitchFamily="34" charset="0"/>
                <a:cs typeface="Arial" panose="020B0604020202020204" pitchFamily="34" charset="0"/>
              </a:rPr>
              <a:t>e </a:t>
            </a:r>
          </a:p>
          <a:p>
            <a:pPr marL="0" indent="0" algn="ctr">
              <a:buNone/>
            </a:pPr>
            <a:r>
              <a:rPr lang="de-DE" sz="2000" b="1" dirty="0">
                <a:solidFill>
                  <a:srgbClr val="FF0000"/>
                </a:solidFill>
                <a:latin typeface="Arial" panose="020B0604020202020204" pitchFamily="34" charset="0"/>
                <a:cs typeface="Arial" panose="020B0604020202020204" pitchFamily="34" charset="0"/>
              </a:rPr>
              <a:t>Die CO</a:t>
            </a:r>
            <a:r>
              <a:rPr lang="de-DE" sz="2000" b="1" baseline="-25000" dirty="0">
                <a:solidFill>
                  <a:srgbClr val="FF0000"/>
                </a:solidFill>
                <a:latin typeface="Arial" panose="020B0604020202020204" pitchFamily="34" charset="0"/>
                <a:cs typeface="Arial" panose="020B0604020202020204" pitchFamily="34" charset="0"/>
              </a:rPr>
              <a:t>2</a:t>
            </a:r>
            <a:r>
              <a:rPr lang="de-DE" sz="2000" b="1" dirty="0">
                <a:solidFill>
                  <a:srgbClr val="FF0000"/>
                </a:solidFill>
                <a:latin typeface="Arial" panose="020B0604020202020204" pitchFamily="34" charset="0"/>
                <a:cs typeface="Arial" panose="020B0604020202020204" pitchFamily="34" charset="0"/>
              </a:rPr>
              <a:t>-Einsparung liegt somit &gt; 50%</a:t>
            </a: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1400" b="1" dirty="0">
              <a:latin typeface="Arial" panose="020B0604020202020204" pitchFamily="34" charset="0"/>
              <a:cs typeface="Arial" panose="020B0604020202020204" pitchFamily="34" charset="0"/>
            </a:endParaRP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pic>
        <p:nvPicPr>
          <p:cNvPr id="6" name="Grafik 5">
            <a:extLst>
              <a:ext uri="{FF2B5EF4-FFF2-40B4-BE49-F238E27FC236}">
                <a16:creationId xmlns:a16="http://schemas.microsoft.com/office/drawing/2014/main" id="{95F75D50-D6D8-9E17-EB7C-F05D42019307}"/>
              </a:ext>
            </a:extLst>
          </p:cNvPr>
          <p:cNvPicPr>
            <a:picLocks noChangeAspect="1"/>
          </p:cNvPicPr>
          <p:nvPr/>
        </p:nvPicPr>
        <p:blipFill>
          <a:blip r:embed="rId2"/>
          <a:stretch>
            <a:fillRect/>
          </a:stretch>
        </p:blipFill>
        <p:spPr>
          <a:xfrm>
            <a:off x="1643062" y="984188"/>
            <a:ext cx="5857875" cy="979381"/>
          </a:xfrm>
          <a:prstGeom prst="rect">
            <a:avLst/>
          </a:prstGeom>
        </p:spPr>
      </p:pic>
      <p:pic>
        <p:nvPicPr>
          <p:cNvPr id="8" name="Grafik 7">
            <a:extLst>
              <a:ext uri="{FF2B5EF4-FFF2-40B4-BE49-F238E27FC236}">
                <a16:creationId xmlns:a16="http://schemas.microsoft.com/office/drawing/2014/main" id="{E1F86EE8-CBDD-8324-A300-9BF48800EF84}"/>
              </a:ext>
            </a:extLst>
          </p:cNvPr>
          <p:cNvPicPr>
            <a:picLocks noChangeAspect="1"/>
          </p:cNvPicPr>
          <p:nvPr/>
        </p:nvPicPr>
        <p:blipFill>
          <a:blip r:embed="rId3"/>
          <a:stretch>
            <a:fillRect/>
          </a:stretch>
        </p:blipFill>
        <p:spPr>
          <a:xfrm>
            <a:off x="1495424" y="2085761"/>
            <a:ext cx="6153150" cy="638175"/>
          </a:xfrm>
          <a:prstGeom prst="rect">
            <a:avLst/>
          </a:prstGeom>
        </p:spPr>
      </p:pic>
      <p:pic>
        <p:nvPicPr>
          <p:cNvPr id="10" name="Grafik 9">
            <a:extLst>
              <a:ext uri="{FF2B5EF4-FFF2-40B4-BE49-F238E27FC236}">
                <a16:creationId xmlns:a16="http://schemas.microsoft.com/office/drawing/2014/main" id="{F32293A0-0ED7-EDAE-931F-5CFD55F6079D}"/>
              </a:ext>
            </a:extLst>
          </p:cNvPr>
          <p:cNvPicPr>
            <a:picLocks noChangeAspect="1"/>
          </p:cNvPicPr>
          <p:nvPr/>
        </p:nvPicPr>
        <p:blipFill>
          <a:blip r:embed="rId4"/>
          <a:stretch>
            <a:fillRect/>
          </a:stretch>
        </p:blipFill>
        <p:spPr>
          <a:xfrm>
            <a:off x="1495424" y="2747267"/>
            <a:ext cx="6143625" cy="474903"/>
          </a:xfrm>
          <a:prstGeom prst="rect">
            <a:avLst/>
          </a:prstGeom>
        </p:spPr>
      </p:pic>
      <p:sp>
        <p:nvSpPr>
          <p:cNvPr id="11" name="Ellipse 10">
            <a:extLst>
              <a:ext uri="{FF2B5EF4-FFF2-40B4-BE49-F238E27FC236}">
                <a16:creationId xmlns:a16="http://schemas.microsoft.com/office/drawing/2014/main" id="{AB0A005B-C690-C7BF-63A7-DC9D9CAE0FF8}"/>
              </a:ext>
            </a:extLst>
          </p:cNvPr>
          <p:cNvSpPr/>
          <p:nvPr/>
        </p:nvSpPr>
        <p:spPr>
          <a:xfrm>
            <a:off x="6798640" y="2718406"/>
            <a:ext cx="849934" cy="381573"/>
          </a:xfrm>
          <a:prstGeom prst="ellipse">
            <a:avLst/>
          </a:prstGeom>
          <a:noFill/>
          <a:ln w="25400">
            <a:solidFill>
              <a:srgbClr val="C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5529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Gute Gründe für Green Silica von Brisil  </a:t>
            </a:r>
          </a:p>
        </p:txBody>
      </p:sp>
      <p:sp>
        <p:nvSpPr>
          <p:cNvPr id="4" name="Textfeld 3"/>
          <p:cNvSpPr txBox="1"/>
          <p:nvPr/>
        </p:nvSpPr>
        <p:spPr>
          <a:xfrm>
            <a:off x="296654" y="834410"/>
            <a:ext cx="8424936" cy="3385520"/>
          </a:xfrm>
          <a:prstGeom prst="rect">
            <a:avLst/>
          </a:prstGeom>
          <a:noFill/>
        </p:spPr>
        <p:txBody>
          <a:bodyPr wrap="square" lIns="91420" tIns="45709" rIns="91420" bIns="45709" rtlCol="0">
            <a:spAutoFit/>
          </a:bodyPr>
          <a:lstStyle/>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Eigene, patentierte Technologie über den gesamten Prozess</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Rohstoff kein Konkurrenzprodukt der Nahrungsmittelindustrie  </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1:1 Substitution gegen konventionelle Kieselsäure möglich </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Signifikante CO</a:t>
            </a:r>
            <a:r>
              <a:rPr lang="de-DE" sz="2000" b="1" baseline="-25000" dirty="0">
                <a:latin typeface="Arial" panose="020B0604020202020204" pitchFamily="34" charset="0"/>
                <a:cs typeface="Arial" panose="020B0604020202020204" pitchFamily="34" charset="0"/>
              </a:rPr>
              <a:t>2</a:t>
            </a:r>
            <a:r>
              <a:rPr lang="de-DE" sz="2000" b="1" dirty="0">
                <a:latin typeface="Arial" panose="020B0604020202020204" pitchFamily="34" charset="0"/>
                <a:cs typeface="Arial" panose="020B0604020202020204" pitchFamily="34" charset="0"/>
              </a:rPr>
              <a:t>-Einsparung </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Wettbewerbsfähiges Preis/Leistungsverhältnis</a:t>
            </a:r>
          </a:p>
          <a:p>
            <a:pPr marL="0" indent="0">
              <a:buNone/>
            </a:pPr>
            <a:endParaRPr lang="de-DE" sz="2000" b="1" dirty="0">
              <a:latin typeface="Arial" panose="020B0604020202020204" pitchFamily="34" charset="0"/>
              <a:cs typeface="Arial" panose="020B0604020202020204" pitchFamily="34" charset="0"/>
            </a:endParaRPr>
          </a:p>
          <a:p>
            <a:pPr marL="0" indent="0">
              <a:buNone/>
            </a:pPr>
            <a:endParaRPr lang="de-DE" sz="1400" b="1" dirty="0">
              <a:latin typeface="Arial" panose="020B0604020202020204" pitchFamily="34" charset="0"/>
              <a:cs typeface="Arial" panose="020B0604020202020204" pitchFamily="34" charset="0"/>
            </a:endParaRP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spTree>
    <p:extLst>
      <p:ext uri="{BB962C8B-B14F-4D97-AF65-F5344CB8AC3E}">
        <p14:creationId xmlns:p14="http://schemas.microsoft.com/office/powerpoint/2010/main" val="310568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p:cNvSpPr txBox="1"/>
          <p:nvPr/>
        </p:nvSpPr>
        <p:spPr>
          <a:xfrm>
            <a:off x="516160" y="1969985"/>
            <a:ext cx="2760925" cy="1141338"/>
          </a:xfrm>
          <a:prstGeom prst="rect">
            <a:avLst/>
          </a:prstGeom>
        </p:spPr>
        <p:txBody>
          <a:bodyPr vert="horz" wrap="square" lIns="0" tIns="12700" rIns="0" bIns="0" rtlCol="0">
            <a:spAutoFit/>
          </a:bodyPr>
          <a:lstStyle/>
          <a:p>
            <a:pPr marL="12700" marR="5080">
              <a:spcBef>
                <a:spcPts val="100"/>
              </a:spcBef>
            </a:pPr>
            <a:r>
              <a:rPr lang="de-DE" sz="1400" b="1">
                <a:latin typeface="Helvetica"/>
                <a:cs typeface="Helvetica"/>
              </a:rPr>
              <a:t>Kontakt:</a:t>
            </a:r>
          </a:p>
          <a:p>
            <a:pPr marL="12700" marR="5080">
              <a:spcBef>
                <a:spcPts val="100"/>
              </a:spcBef>
            </a:pPr>
            <a:r>
              <a:rPr lang="de-DE" sz="1400"/>
              <a:t>Andre Rittmann</a:t>
            </a:r>
          </a:p>
          <a:p>
            <a:pPr marL="12700" marR="5080">
              <a:spcBef>
                <a:spcPts val="100"/>
              </a:spcBef>
            </a:pPr>
            <a:r>
              <a:rPr lang="de-DE" sz="1400"/>
              <a:t>Senior Sales Manager LUVOMAXX®</a:t>
            </a:r>
            <a:endParaRPr lang="de-DE" sz="1400">
              <a:solidFill>
                <a:schemeClr val="bg1">
                  <a:lumMod val="65000"/>
                </a:schemeClr>
              </a:solidFill>
              <a:latin typeface="Helvetica"/>
              <a:cs typeface="Helvetica"/>
            </a:endParaRPr>
          </a:p>
          <a:p>
            <a:pPr marL="12700" marR="5080">
              <a:spcBef>
                <a:spcPts val="100"/>
              </a:spcBef>
            </a:pPr>
            <a:r>
              <a:rPr lang="fr-FR" sz="1400" u="sng">
                <a:hlinkClick r:id="rId3"/>
              </a:rPr>
              <a:t>andre.rittmann@lehvoss.de</a:t>
            </a:r>
            <a:endParaRPr lang="de-DE" sz="1400"/>
          </a:p>
          <a:p>
            <a:r>
              <a:rPr lang="de-DE" sz="1400"/>
              <a:t>Tel.: +49 40 44197 279</a:t>
            </a:r>
            <a:endParaRPr lang="de-DE" sz="1400" dirty="0"/>
          </a:p>
        </p:txBody>
      </p:sp>
      <p:sp>
        <p:nvSpPr>
          <p:cNvPr id="5" name="object 3"/>
          <p:cNvSpPr txBox="1">
            <a:spLocks/>
          </p:cNvSpPr>
          <p:nvPr/>
        </p:nvSpPr>
        <p:spPr>
          <a:xfrm>
            <a:off x="374388" y="278139"/>
            <a:ext cx="9191523" cy="1261029"/>
          </a:xfrm>
          <a:prstGeom prst="rect">
            <a:avLst/>
          </a:prstGeom>
        </p:spPr>
        <p:txBody>
          <a:bodyPr vert="horz" wrap="square" lIns="0" tIns="67733"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16933" marR="6773">
              <a:lnSpc>
                <a:spcPts val="9333"/>
              </a:lnSpc>
              <a:spcBef>
                <a:spcPts val="533"/>
              </a:spcBef>
            </a:pPr>
            <a:r>
              <a:rPr lang="de-DE" sz="8000" b="1" dirty="0">
                <a:solidFill>
                  <a:srgbClr val="CC0449"/>
                </a:solidFill>
                <a:latin typeface="Helvetica" charset="0"/>
                <a:ea typeface="Helvetica" charset="0"/>
                <a:cs typeface="Helvetica" charset="0"/>
              </a:rPr>
              <a:t>Vielen Dank</a:t>
            </a:r>
            <a:r>
              <a:rPr lang="de-DE" sz="8000" b="1" spc="-7" dirty="0">
                <a:solidFill>
                  <a:srgbClr val="CC0449"/>
                </a:solidFill>
                <a:latin typeface="Helvetica" charset="0"/>
                <a:ea typeface="Helvetica" charset="0"/>
                <a:cs typeface="Helvetica" charset="0"/>
              </a:rPr>
              <a:t>!</a:t>
            </a:r>
          </a:p>
        </p:txBody>
      </p:sp>
      <p:sp>
        <p:nvSpPr>
          <p:cNvPr id="4" name="Fußzeilenplatzhalter 4"/>
          <p:cNvSpPr txBox="1">
            <a:spLocks/>
          </p:cNvSpPr>
          <p:nvPr/>
        </p:nvSpPr>
        <p:spPr>
          <a:xfrm>
            <a:off x="374388" y="4898756"/>
            <a:ext cx="1617698"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1000" dirty="0">
                <a:latin typeface="Arial" charset="0"/>
                <a:ea typeface="Arial" charset="0"/>
                <a:cs typeface="Arial" charset="0"/>
              </a:rPr>
              <a:t>Brisil - Kieselsäure aus RHA</a:t>
            </a:r>
          </a:p>
        </p:txBody>
      </p:sp>
    </p:spTree>
    <p:extLst>
      <p:ext uri="{BB962C8B-B14F-4D97-AF65-F5344CB8AC3E}">
        <p14:creationId xmlns:p14="http://schemas.microsoft.com/office/powerpoint/2010/main" val="12230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Brisil Technologies Private Limited, India</a:t>
            </a:r>
          </a:p>
        </p:txBody>
      </p:sp>
      <p:sp>
        <p:nvSpPr>
          <p:cNvPr id="4" name="Textfeld 3"/>
          <p:cNvSpPr txBox="1"/>
          <p:nvPr/>
        </p:nvSpPr>
        <p:spPr>
          <a:xfrm>
            <a:off x="296654" y="834410"/>
            <a:ext cx="8424936" cy="3170076"/>
          </a:xfrm>
          <a:prstGeom prst="rect">
            <a:avLst/>
          </a:prstGeom>
          <a:noFill/>
        </p:spPr>
        <p:txBody>
          <a:bodyPr wrap="square" lIns="91420" tIns="45709" rIns="91420" bIns="45709" rtlCol="0">
            <a:spAutoFit/>
          </a:bodyPr>
          <a:lstStyle/>
          <a:p>
            <a:pPr marL="285750" indent="-285750">
              <a:spcAft>
                <a:spcPts val="6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Gegründet in 2016 als Start Up-Unternehmen von Ingenieuren des </a:t>
            </a:r>
            <a:r>
              <a:rPr lang="de-DE" sz="2000" b="1" i="0" dirty="0">
                <a:solidFill>
                  <a:srgbClr val="000000"/>
                </a:solidFill>
                <a:effectLst/>
                <a:latin typeface="Arial" panose="020B0604020202020204" pitchFamily="34" charset="0"/>
                <a:cs typeface="Arial" panose="020B0604020202020204" pitchFamily="34" charset="0"/>
              </a:rPr>
              <a:t>Indian Institute </a:t>
            </a:r>
            <a:r>
              <a:rPr lang="de-DE" sz="2000" b="1" i="0" dirty="0" err="1">
                <a:solidFill>
                  <a:srgbClr val="000000"/>
                </a:solidFill>
                <a:effectLst/>
                <a:latin typeface="Arial" panose="020B0604020202020204" pitchFamily="34" charset="0"/>
                <a:cs typeface="Arial" panose="020B0604020202020204" pitchFamily="34" charset="0"/>
              </a:rPr>
              <a:t>of</a:t>
            </a:r>
            <a:r>
              <a:rPr lang="de-DE" sz="2000" b="1" i="0" dirty="0">
                <a:solidFill>
                  <a:srgbClr val="000000"/>
                </a:solidFill>
                <a:effectLst/>
                <a:latin typeface="Arial" panose="020B0604020202020204" pitchFamily="34" charset="0"/>
                <a:cs typeface="Arial" panose="020B0604020202020204" pitchFamily="34" charset="0"/>
              </a:rPr>
              <a:t> Technology. </a:t>
            </a:r>
            <a:endParaRPr lang="de-DE" sz="2000" b="1" dirty="0">
              <a:solidFill>
                <a:srgbClr val="00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de-DE" sz="2000" b="1" dirty="0">
                <a:solidFill>
                  <a:srgbClr val="000000"/>
                </a:solidFill>
                <a:latin typeface="Arial" panose="020B0604020202020204" pitchFamily="34" charset="0"/>
                <a:cs typeface="Arial" panose="020B0604020202020204" pitchFamily="34" charset="0"/>
              </a:rPr>
              <a:t>Erste industrielle Produktion von </a:t>
            </a:r>
            <a:r>
              <a:rPr lang="de-DE" sz="2000" b="1" dirty="0">
                <a:latin typeface="Arial" panose="020B0604020202020204" pitchFamily="34" charset="0"/>
                <a:cs typeface="Arial" panose="020B0604020202020204" pitchFamily="34" charset="0"/>
              </a:rPr>
              <a:t>Kieselsäure in Kooperation mit einem lokalen Reifenhersteller in Gujarat</a:t>
            </a:r>
          </a:p>
          <a:p>
            <a:pPr marL="285750" indent="-285750">
              <a:spcAft>
                <a:spcPts val="6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Eröffnung einer Pilotanlage mit ca. 1000t Jahreskapazität in 2018</a:t>
            </a:r>
          </a:p>
          <a:p>
            <a:pPr marL="285750" indent="-285750">
              <a:spcAft>
                <a:spcPts val="6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2022 Inbetriebnahme einer großtechnischen Anlage in Vadodara, Indien mit 7500t Jahreskapazität </a:t>
            </a:r>
          </a:p>
          <a:p>
            <a:pPr marL="285750" indent="-285750">
              <a:spcAft>
                <a:spcPts val="600"/>
              </a:spcAft>
              <a:buFont typeface="Arial" panose="020B0604020202020204" pitchFamily="34" charset="0"/>
              <a:buChar char="•"/>
            </a:pPr>
            <a:r>
              <a:rPr lang="de-DE" sz="2000" b="1" dirty="0">
                <a:latin typeface="Arial" panose="020B0604020202020204" pitchFamily="34" charset="0"/>
                <a:cs typeface="Arial" panose="020B0604020202020204" pitchFamily="34" charset="0"/>
              </a:rPr>
              <a:t>Weitere Produktionsstätte in Indien geplant,           Inbetriebnahme ≈ 2024</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spTree>
    <p:extLst>
      <p:ext uri="{BB962C8B-B14F-4D97-AF65-F5344CB8AC3E}">
        <p14:creationId xmlns:p14="http://schemas.microsoft.com/office/powerpoint/2010/main" val="299332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96653" y="216984"/>
            <a:ext cx="8647841" cy="2646856"/>
          </a:xfrm>
          <a:prstGeom prst="rect">
            <a:avLst/>
          </a:prstGeom>
          <a:noFill/>
        </p:spPr>
        <p:txBody>
          <a:bodyPr wrap="square" lIns="91420" tIns="45709" rIns="91420" bIns="45709" rtlCol="0">
            <a:spAutoFit/>
          </a:bodyPr>
          <a:lstStyle/>
          <a:p>
            <a:pPr marL="0" lvl="1">
              <a:spcAft>
                <a:spcPts val="600"/>
              </a:spcAft>
              <a:buClr>
                <a:srgbClr val="C30045"/>
              </a:buClr>
            </a:pPr>
            <a:r>
              <a:rPr lang="de-DE" sz="2200" b="1" dirty="0">
                <a:solidFill>
                  <a:srgbClr val="32469E"/>
                </a:solidFill>
                <a:latin typeface="Arial" panose="020B0604020202020204" pitchFamily="34" charset="0"/>
                <a:ea typeface="+mj-ea"/>
                <a:cs typeface="Arial" panose="020B0604020202020204" pitchFamily="34" charset="0"/>
              </a:rPr>
              <a:t>Brisil ist Inhaber von intern. Patenten </a:t>
            </a:r>
          </a:p>
          <a:p>
            <a:pPr marL="0" lvl="1">
              <a:spcAft>
                <a:spcPts val="600"/>
              </a:spcAft>
              <a:buClr>
                <a:srgbClr val="C30045"/>
              </a:buClr>
            </a:pPr>
            <a:endParaRPr lang="de-DE" sz="2200" b="1" dirty="0">
              <a:solidFill>
                <a:srgbClr val="32469E"/>
              </a:solidFill>
              <a:latin typeface="Arial" panose="020B0604020202020204" pitchFamily="34" charset="0"/>
              <a:ea typeface="+mj-ea"/>
              <a:cs typeface="Arial" panose="020B0604020202020204" pitchFamily="34" charset="0"/>
            </a:endParaRPr>
          </a:p>
          <a:p>
            <a:pPr marL="0" lvl="1">
              <a:spcAft>
                <a:spcPts val="600"/>
              </a:spcAft>
              <a:buClr>
                <a:srgbClr val="C30045"/>
              </a:buClr>
            </a:pPr>
            <a:endParaRPr lang="de-DE" sz="2200" b="1" dirty="0">
              <a:solidFill>
                <a:srgbClr val="32469E"/>
              </a:solidFill>
              <a:latin typeface="Arial" panose="020B0604020202020204" pitchFamily="34" charset="0"/>
              <a:ea typeface="+mj-ea"/>
              <a:cs typeface="Arial" panose="020B0604020202020204" pitchFamily="34" charset="0"/>
            </a:endParaRPr>
          </a:p>
          <a:p>
            <a:pPr marL="0" lvl="1">
              <a:spcAft>
                <a:spcPts val="600"/>
              </a:spcAft>
              <a:buClr>
                <a:srgbClr val="C30045"/>
              </a:buClr>
            </a:pPr>
            <a:endParaRPr lang="de-DE" sz="1600" dirty="0">
              <a:latin typeface="Arial" panose="020B0604020202020204" pitchFamily="34" charset="0"/>
              <a:cs typeface="Arial" panose="020B0604020202020204" pitchFamily="34" charset="0"/>
            </a:endParaRPr>
          </a:p>
          <a:p>
            <a:pPr marL="285750" lvl="1" indent="-285750">
              <a:spcAft>
                <a:spcPts val="600"/>
              </a:spcAft>
              <a:buClr>
                <a:srgbClr val="C30045"/>
              </a:buClr>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0" lvl="1">
              <a:spcAft>
                <a:spcPts val="600"/>
              </a:spcAft>
              <a:buClr>
                <a:srgbClr val="C30045"/>
              </a:buClr>
            </a:pPr>
            <a:endParaRPr lang="de-DE" sz="1600" b="1" dirty="0">
              <a:latin typeface="Arial" panose="020B0604020202020204" pitchFamily="34" charset="0"/>
              <a:cs typeface="Arial" panose="020B0604020202020204" pitchFamily="34" charset="0"/>
            </a:endParaRPr>
          </a:p>
          <a:p>
            <a:pPr marL="0" lvl="1">
              <a:spcAft>
                <a:spcPts val="600"/>
              </a:spcAft>
              <a:buClr>
                <a:srgbClr val="C30045"/>
              </a:buClr>
            </a:pPr>
            <a:endParaRPr lang="de-DE" sz="2200" b="1" dirty="0">
              <a:solidFill>
                <a:srgbClr val="32469E"/>
              </a:solidFill>
              <a:latin typeface="Arial" panose="020B0604020202020204" pitchFamily="34" charset="0"/>
              <a:ea typeface="+mj-ea"/>
              <a:cs typeface="Arial" panose="020B0604020202020204" pitchFamily="34" charset="0"/>
            </a:endParaRP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pic>
        <p:nvPicPr>
          <p:cNvPr id="6" name="Grafik 5">
            <a:extLst>
              <a:ext uri="{FF2B5EF4-FFF2-40B4-BE49-F238E27FC236}">
                <a16:creationId xmlns:a16="http://schemas.microsoft.com/office/drawing/2014/main" id="{42BEFF94-013F-9330-4022-EAD2FA3DFC27}"/>
              </a:ext>
            </a:extLst>
          </p:cNvPr>
          <p:cNvPicPr>
            <a:picLocks noChangeAspect="1"/>
          </p:cNvPicPr>
          <p:nvPr/>
        </p:nvPicPr>
        <p:blipFill>
          <a:blip r:embed="rId2"/>
          <a:stretch>
            <a:fillRect/>
          </a:stretch>
        </p:blipFill>
        <p:spPr>
          <a:xfrm>
            <a:off x="602344" y="1312652"/>
            <a:ext cx="7837714" cy="2156262"/>
          </a:xfrm>
          <a:prstGeom prst="rect">
            <a:avLst/>
          </a:prstGeom>
        </p:spPr>
      </p:pic>
    </p:spTree>
    <p:extLst>
      <p:ext uri="{BB962C8B-B14F-4D97-AF65-F5344CB8AC3E}">
        <p14:creationId xmlns:p14="http://schemas.microsoft.com/office/powerpoint/2010/main" val="317969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96653" y="216984"/>
            <a:ext cx="8647841" cy="430865"/>
          </a:xfrm>
          <a:prstGeom prst="rect">
            <a:avLst/>
          </a:prstGeom>
          <a:noFill/>
        </p:spPr>
        <p:txBody>
          <a:bodyPr wrap="square" lIns="91420" tIns="45709" rIns="91420" bIns="45709" rtlCol="0">
            <a:spAutoFit/>
          </a:bodyPr>
          <a:lstStyle/>
          <a:p>
            <a:pPr marL="0" lvl="1">
              <a:spcAft>
                <a:spcPts val="600"/>
              </a:spcAft>
              <a:buClr>
                <a:srgbClr val="C30045"/>
              </a:buClr>
            </a:pPr>
            <a:r>
              <a:rPr lang="de-DE" sz="2200" b="1" dirty="0">
                <a:solidFill>
                  <a:srgbClr val="32469E"/>
                </a:solidFill>
                <a:latin typeface="Arial" panose="020B0604020202020204" pitchFamily="34" charset="0"/>
                <a:ea typeface="+mj-ea"/>
                <a:cs typeface="Arial" panose="020B0604020202020204" pitchFamily="34" charset="0"/>
              </a:rPr>
              <a:t>….und Gewinner nationaler u. internationale Auszeichnungen</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pic>
        <p:nvPicPr>
          <p:cNvPr id="7" name="Grafik 6">
            <a:extLst>
              <a:ext uri="{FF2B5EF4-FFF2-40B4-BE49-F238E27FC236}">
                <a16:creationId xmlns:a16="http://schemas.microsoft.com/office/drawing/2014/main" id="{71DF64A8-534F-B20B-C8B2-E1C0C46FAED6}"/>
              </a:ext>
            </a:extLst>
          </p:cNvPr>
          <p:cNvPicPr>
            <a:picLocks noChangeAspect="1"/>
          </p:cNvPicPr>
          <p:nvPr/>
        </p:nvPicPr>
        <p:blipFill>
          <a:blip r:embed="rId2"/>
          <a:stretch>
            <a:fillRect/>
          </a:stretch>
        </p:blipFill>
        <p:spPr>
          <a:xfrm>
            <a:off x="478708" y="1525217"/>
            <a:ext cx="7689106" cy="1601897"/>
          </a:xfrm>
          <a:prstGeom prst="rect">
            <a:avLst/>
          </a:prstGeom>
        </p:spPr>
      </p:pic>
    </p:spTree>
    <p:extLst>
      <p:ext uri="{BB962C8B-B14F-4D97-AF65-F5344CB8AC3E}">
        <p14:creationId xmlns:p14="http://schemas.microsoft.com/office/powerpoint/2010/main" val="390973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83953" y="216984"/>
            <a:ext cx="8647841" cy="430865"/>
          </a:xfrm>
          <a:prstGeom prst="rect">
            <a:avLst/>
          </a:prstGeom>
          <a:noFill/>
        </p:spPr>
        <p:txBody>
          <a:bodyPr wrap="square" lIns="91420" tIns="45709" rIns="91420" bIns="45709" rtlCol="0">
            <a:spAutoFit/>
          </a:bodyPr>
          <a:lstStyle/>
          <a:p>
            <a:pPr marL="0" lvl="1">
              <a:spcAft>
                <a:spcPts val="600"/>
              </a:spcAft>
              <a:buClr>
                <a:srgbClr val="C30045"/>
              </a:buClr>
            </a:pPr>
            <a:r>
              <a:rPr lang="de-DE" sz="2200" b="1" dirty="0">
                <a:solidFill>
                  <a:srgbClr val="32469E"/>
                </a:solidFill>
                <a:latin typeface="Arial" panose="020B0604020202020204" pitchFamily="34" charset="0"/>
                <a:ea typeface="+mj-ea"/>
                <a:cs typeface="Arial" panose="020B0604020202020204" pitchFamily="34" charset="0"/>
              </a:rPr>
              <a:t>Aktueller Status regulatorischer Aspekte  </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sp>
        <p:nvSpPr>
          <p:cNvPr id="2" name="Textfeld 1">
            <a:extLst>
              <a:ext uri="{FF2B5EF4-FFF2-40B4-BE49-F238E27FC236}">
                <a16:creationId xmlns:a16="http://schemas.microsoft.com/office/drawing/2014/main" id="{EE3E5611-E30B-35DA-7F6C-4B88444BB114}"/>
              </a:ext>
            </a:extLst>
          </p:cNvPr>
          <p:cNvSpPr txBox="1"/>
          <p:nvPr/>
        </p:nvSpPr>
        <p:spPr>
          <a:xfrm>
            <a:off x="296654" y="834410"/>
            <a:ext cx="8424936" cy="3693297"/>
          </a:xfrm>
          <a:prstGeom prst="rect">
            <a:avLst/>
          </a:prstGeom>
          <a:noFill/>
        </p:spPr>
        <p:txBody>
          <a:bodyPr wrap="square" lIns="91420" tIns="45709" rIns="91420" bIns="45709" rtlCol="0">
            <a:spAutoFit/>
          </a:bodyPr>
          <a:lstStyle/>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REACH-Registrierung B-</a:t>
            </a:r>
            <a:r>
              <a:rPr lang="de-DE" sz="2000" b="1" dirty="0" err="1">
                <a:latin typeface="Arial" panose="020B0604020202020204" pitchFamily="34" charset="0"/>
                <a:cs typeface="Arial" panose="020B0604020202020204" pitchFamily="34" charset="0"/>
              </a:rPr>
              <a:t>Sil</a:t>
            </a:r>
            <a:r>
              <a:rPr lang="de-DE" sz="2000" b="1" dirty="0">
                <a:latin typeface="Arial" panose="020B0604020202020204" pitchFamily="34" charset="0"/>
                <a:cs typeface="Arial" panose="020B0604020202020204" pitchFamily="34" charset="0"/>
              </a:rPr>
              <a:t> mit L&amp;V als OR in Arbeit   </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Zertifizierung von Brisil gemäß DIN ISO 9001:2015 erfolgt im Laufe diesen Jahres</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Zertifizierung von Brisil nach ISO 14001 bereits geplant</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i="0" dirty="0">
                <a:solidFill>
                  <a:srgbClr val="111111"/>
                </a:solidFill>
                <a:effectLst/>
                <a:latin typeface="Arial" panose="020B0604020202020204" pitchFamily="34" charset="0"/>
                <a:cs typeface="Arial" panose="020B0604020202020204" pitchFamily="34" charset="0"/>
              </a:rPr>
              <a:t>Life Cycle  Assessment (LCA) liegt vor (DQS)</a:t>
            </a:r>
          </a:p>
          <a:p>
            <a:pPr marL="342900" indent="-342900">
              <a:buFont typeface="Arial" panose="020B0604020202020204" pitchFamily="34" charset="0"/>
              <a:buChar char="•"/>
            </a:pPr>
            <a:endParaRPr lang="de-DE" sz="2000" b="1" dirty="0">
              <a:solidFill>
                <a:srgbClr val="11111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solidFill>
                  <a:srgbClr val="111111"/>
                </a:solidFill>
                <a:latin typeface="Arial" panose="020B0604020202020204" pitchFamily="34" charset="0"/>
                <a:cs typeface="Arial" panose="020B0604020202020204" pitchFamily="34" charset="0"/>
              </a:rPr>
              <a:t>Weiterführende Analysen für potentiellen Einsatz gemäß FDA o. BfR sind in Planung  </a:t>
            </a:r>
            <a:endParaRPr lang="de-DE" sz="2000" b="1" dirty="0">
              <a:latin typeface="Arial" panose="020B0604020202020204" pitchFamily="34" charset="0"/>
              <a:cs typeface="Arial" panose="020B0604020202020204" pitchFamily="34" charset="0"/>
            </a:endParaRPr>
          </a:p>
          <a:p>
            <a:pPr marL="0" indent="0">
              <a:buNone/>
            </a:pPr>
            <a:endParaRPr lang="de-DE"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25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Globaler Markt für gefällte Kieselsäure</a:t>
            </a:r>
          </a:p>
        </p:txBody>
      </p:sp>
      <p:sp>
        <p:nvSpPr>
          <p:cNvPr id="4" name="Textfeld 3"/>
          <p:cNvSpPr txBox="1"/>
          <p:nvPr/>
        </p:nvSpPr>
        <p:spPr>
          <a:xfrm>
            <a:off x="296654" y="834410"/>
            <a:ext cx="8424936" cy="3693297"/>
          </a:xfrm>
          <a:prstGeom prst="rect">
            <a:avLst/>
          </a:prstGeom>
          <a:noFill/>
        </p:spPr>
        <p:txBody>
          <a:bodyPr wrap="square" lIns="91420" tIns="45709" rIns="91420" bIns="45709" rtlCol="0">
            <a:spAutoFit/>
          </a:bodyPr>
          <a:lstStyle/>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Kalkulierter globaler Bedarf an gefällter Kieselsäure ca. 2,3 Mio. t </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Aufteilung des Bedarfes nach Regionen :</a:t>
            </a:r>
          </a:p>
          <a:p>
            <a:r>
              <a:rPr lang="de-DE" sz="2000" b="1" dirty="0">
                <a:latin typeface="Arial" panose="020B0604020202020204" pitchFamily="34" charset="0"/>
                <a:cs typeface="Arial" panose="020B0604020202020204" pitchFamily="34" charset="0"/>
              </a:rPr>
              <a:t>	Asien 		ca. 55%	 </a:t>
            </a:r>
          </a:p>
          <a:p>
            <a:r>
              <a:rPr lang="de-DE" sz="2000" b="1" dirty="0">
                <a:latin typeface="Arial" panose="020B0604020202020204" pitchFamily="34" charset="0"/>
                <a:cs typeface="Arial" panose="020B0604020202020204" pitchFamily="34" charset="0"/>
              </a:rPr>
              <a:t>	Europa 		ca. 25% </a:t>
            </a:r>
          </a:p>
          <a:p>
            <a:r>
              <a:rPr lang="de-DE" sz="2000" b="1" dirty="0">
                <a:latin typeface="Arial" panose="020B0604020202020204" pitchFamily="34" charset="0"/>
                <a:cs typeface="Arial" panose="020B0604020202020204" pitchFamily="34" charset="0"/>
              </a:rPr>
              <a:t>	Amerika 		ca. 20%</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Produktionskapazität in Europa ca. 720 000 t </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de-DE" sz="2000" b="1" dirty="0">
                <a:latin typeface="Arial" panose="020B0604020202020204" pitchFamily="34" charset="0"/>
                <a:cs typeface="Arial" panose="020B0604020202020204" pitchFamily="34" charset="0"/>
              </a:rPr>
              <a:t>Die Kautschukindustrie ist der größte Abnehmer von Kieselsäure</a:t>
            </a:r>
          </a:p>
          <a:p>
            <a:pPr marL="342900" indent="-342900">
              <a:buFont typeface="Arial" panose="020B0604020202020204" pitchFamily="34" charset="0"/>
              <a:buChar char="•"/>
            </a:pPr>
            <a:endParaRPr lang="de-DE" sz="2000" b="1" dirty="0">
              <a:latin typeface="Arial" panose="020B0604020202020204" pitchFamily="34" charset="0"/>
              <a:cs typeface="Arial" panose="020B0604020202020204" pitchFamily="34" charset="0"/>
            </a:endParaRPr>
          </a:p>
          <a:p>
            <a:pPr marL="0" indent="0">
              <a:buNone/>
            </a:pPr>
            <a:endParaRPr lang="de-DE" sz="1400" b="1" dirty="0">
              <a:latin typeface="Arial" panose="020B0604020202020204" pitchFamily="34" charset="0"/>
              <a:cs typeface="Arial" panose="020B0604020202020204" pitchFamily="34" charset="0"/>
            </a:endParaRP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spTree>
    <p:extLst>
      <p:ext uri="{BB962C8B-B14F-4D97-AF65-F5344CB8AC3E}">
        <p14:creationId xmlns:p14="http://schemas.microsoft.com/office/powerpoint/2010/main" val="41070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Kurz-Info zu Reisschalen (-Asche)</a:t>
            </a:r>
          </a:p>
        </p:txBody>
      </p:sp>
      <p:sp>
        <p:nvSpPr>
          <p:cNvPr id="4" name="Textfeld 3"/>
          <p:cNvSpPr txBox="1"/>
          <p:nvPr/>
        </p:nvSpPr>
        <p:spPr>
          <a:xfrm>
            <a:off x="296654" y="834410"/>
            <a:ext cx="8424936" cy="3693297"/>
          </a:xfrm>
          <a:prstGeom prst="rect">
            <a:avLst/>
          </a:prstGeom>
          <a:noFill/>
        </p:spPr>
        <p:txBody>
          <a:bodyPr wrap="square" lIns="91420" tIns="45709" rIns="91420" bIns="45709" rtlCol="0">
            <a:spAutoFit/>
          </a:bodyPr>
          <a:lstStyle/>
          <a:p>
            <a:pPr marL="0" indent="0">
              <a:buNone/>
            </a:pPr>
            <a:r>
              <a:rPr lang="de-DE" sz="2000" b="1" dirty="0">
                <a:latin typeface="Arial" panose="020B0604020202020204" pitchFamily="34" charset="0"/>
                <a:cs typeface="Arial" panose="020B0604020202020204" pitchFamily="34" charset="0"/>
              </a:rPr>
              <a:t>Die anfallenden Reisschalen sind ungeeignet als Viehfutter, da Gehalt an Zellulose oder Kohlenhydrat sehr gering ist.</a:t>
            </a:r>
          </a:p>
          <a:p>
            <a:pPr marL="0" indent="0">
              <a:buNone/>
            </a:pPr>
            <a:endParaRPr lang="de-DE" sz="2000" b="1" dirty="0">
              <a:latin typeface="Arial" panose="020B0604020202020204" pitchFamily="34" charset="0"/>
              <a:cs typeface="Arial" panose="020B0604020202020204" pitchFamily="34" charset="0"/>
            </a:endParaRPr>
          </a:p>
          <a:p>
            <a:pPr marL="0" indent="0">
              <a:buNone/>
            </a:pPr>
            <a:r>
              <a:rPr lang="de-DE" sz="2000" b="1" dirty="0">
                <a:latin typeface="Arial" panose="020B0604020202020204" pitchFamily="34" charset="0"/>
                <a:cs typeface="Arial" panose="020B0604020202020204" pitchFamily="34" charset="0"/>
              </a:rPr>
              <a:t>Übliche Verwendung der Schalen ist Energiegewinnung in Biomassekraftwerken =&gt; Reisschalenasche</a:t>
            </a:r>
          </a:p>
          <a:p>
            <a:pPr marL="0" indent="0">
              <a:buNone/>
            </a:pPr>
            <a:endParaRPr lang="de-DE" sz="2000" b="1" dirty="0">
              <a:latin typeface="Arial" panose="020B0604020202020204" pitchFamily="34" charset="0"/>
              <a:cs typeface="Arial" panose="020B0604020202020204" pitchFamily="34" charset="0"/>
            </a:endParaRPr>
          </a:p>
          <a:p>
            <a:pPr marL="0" indent="0">
              <a:buNone/>
            </a:pPr>
            <a:r>
              <a:rPr lang="de-DE" sz="2000" b="1" dirty="0">
                <a:latin typeface="Arial" panose="020B0604020202020204" pitchFamily="34" charset="0"/>
                <a:cs typeface="Arial" panose="020B0604020202020204" pitchFamily="34" charset="0"/>
              </a:rPr>
              <a:t>Ascheanteil der Reisschalen bei rund 18-20%, </a:t>
            </a:r>
          </a:p>
          <a:p>
            <a:pPr marL="0" indent="0">
              <a:buNone/>
            </a:pPr>
            <a:r>
              <a:rPr lang="de-DE" sz="2000" b="1" dirty="0">
                <a:latin typeface="Arial" panose="020B0604020202020204" pitchFamily="34" charset="0"/>
                <a:cs typeface="Arial" panose="020B0604020202020204" pitchFamily="34" charset="0"/>
              </a:rPr>
              <a:t>Hauptbestandteil der Asche ist Silica (≈70%)</a:t>
            </a:r>
          </a:p>
          <a:p>
            <a:pPr marL="0" indent="0">
              <a:buNone/>
            </a:pPr>
            <a:endParaRPr lang="de-DE" sz="2000" b="1" dirty="0">
              <a:latin typeface="Arial" panose="020B0604020202020204" pitchFamily="34" charset="0"/>
              <a:cs typeface="Arial" panose="020B0604020202020204" pitchFamily="34" charset="0"/>
            </a:endParaRPr>
          </a:p>
          <a:p>
            <a:pPr marL="0" indent="0">
              <a:buNone/>
            </a:pPr>
            <a:r>
              <a:rPr lang="de-DE" sz="2000" b="1" dirty="0">
                <a:latin typeface="Arial" panose="020B0604020202020204" pitchFamily="34" charset="0"/>
                <a:cs typeface="Arial" panose="020B0604020202020204" pitchFamily="34" charset="0"/>
              </a:rPr>
              <a:t>Globales Aufkommen an Reisschalenasche:</a:t>
            </a:r>
          </a:p>
          <a:p>
            <a:pPr marL="0" indent="0">
              <a:buNone/>
            </a:pPr>
            <a:r>
              <a:rPr lang="de-DE" sz="2000" b="1" dirty="0">
                <a:latin typeface="Arial" panose="020B0604020202020204" pitchFamily="34" charset="0"/>
                <a:cs typeface="Arial" panose="020B0604020202020204" pitchFamily="34" charset="0"/>
              </a:rPr>
              <a:t>ca. 20 </a:t>
            </a:r>
            <a:r>
              <a:rPr lang="de-DE" sz="2000" b="1" dirty="0" err="1">
                <a:latin typeface="Arial" panose="020B0604020202020204" pitchFamily="34" charset="0"/>
                <a:cs typeface="Arial" panose="020B0604020202020204" pitchFamily="34" charset="0"/>
              </a:rPr>
              <a:t>Mio</a:t>
            </a:r>
            <a:r>
              <a:rPr lang="de-DE" sz="2000" b="1" dirty="0">
                <a:latin typeface="Arial" panose="020B0604020202020204" pitchFamily="34" charset="0"/>
                <a:cs typeface="Arial" panose="020B0604020202020204" pitchFamily="34" charset="0"/>
              </a:rPr>
              <a:t> </a:t>
            </a:r>
            <a:r>
              <a:rPr lang="de-DE" sz="2000" b="1" dirty="0" err="1">
                <a:latin typeface="Arial" panose="020B0604020202020204" pitchFamily="34" charset="0"/>
                <a:cs typeface="Arial" panose="020B0604020202020204" pitchFamily="34" charset="0"/>
              </a:rPr>
              <a:t>tpa</a:t>
            </a:r>
            <a:endParaRPr lang="de-DE" sz="2000" b="1" dirty="0">
              <a:latin typeface="Arial" panose="020B0604020202020204" pitchFamily="34" charset="0"/>
              <a:cs typeface="Arial" panose="020B0604020202020204" pitchFamily="34" charset="0"/>
            </a:endParaRPr>
          </a:p>
          <a:p>
            <a:pPr marL="0" indent="0">
              <a:buNone/>
            </a:pPr>
            <a:endParaRPr lang="de-DE" sz="1400" b="1" dirty="0">
              <a:latin typeface="Arial" panose="020B0604020202020204" pitchFamily="34" charset="0"/>
              <a:cs typeface="Arial" panose="020B0604020202020204" pitchFamily="34" charset="0"/>
            </a:endParaRP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spTree>
    <p:extLst>
      <p:ext uri="{BB962C8B-B14F-4D97-AF65-F5344CB8AC3E}">
        <p14:creationId xmlns:p14="http://schemas.microsoft.com/office/powerpoint/2010/main" val="268224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Herstellprozess B-</a:t>
            </a:r>
            <a:r>
              <a:rPr lang="de-DE" sz="2200" b="1" dirty="0" err="1">
                <a:solidFill>
                  <a:srgbClr val="32469E"/>
                </a:solidFill>
                <a:latin typeface="Arial" panose="020B0604020202020204" pitchFamily="34" charset="0"/>
                <a:cs typeface="Arial" panose="020B0604020202020204" pitchFamily="34" charset="0"/>
              </a:rPr>
              <a:t>Sil</a:t>
            </a:r>
            <a:r>
              <a:rPr lang="de-DE" sz="2200" b="1" dirty="0">
                <a:solidFill>
                  <a:srgbClr val="32469E"/>
                </a:solidFill>
                <a:latin typeface="Arial" panose="020B0604020202020204" pitchFamily="34" charset="0"/>
                <a:cs typeface="Arial" panose="020B0604020202020204" pitchFamily="34" charset="0"/>
              </a:rPr>
              <a:t> Kieselsäure </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pic>
        <p:nvPicPr>
          <p:cNvPr id="8" name="Grafik 7">
            <a:extLst>
              <a:ext uri="{FF2B5EF4-FFF2-40B4-BE49-F238E27FC236}">
                <a16:creationId xmlns:a16="http://schemas.microsoft.com/office/drawing/2014/main" id="{929D2264-9EBE-9F7C-7261-2381A2A02D22}"/>
              </a:ext>
            </a:extLst>
          </p:cNvPr>
          <p:cNvPicPr>
            <a:picLocks noChangeAspect="1"/>
          </p:cNvPicPr>
          <p:nvPr/>
        </p:nvPicPr>
        <p:blipFill>
          <a:blip r:embed="rId2"/>
          <a:stretch>
            <a:fillRect/>
          </a:stretch>
        </p:blipFill>
        <p:spPr>
          <a:xfrm>
            <a:off x="1088570" y="705436"/>
            <a:ext cx="6645729" cy="3732628"/>
          </a:xfrm>
          <a:prstGeom prst="rect">
            <a:avLst/>
          </a:prstGeom>
        </p:spPr>
      </p:pic>
    </p:spTree>
    <p:extLst>
      <p:ext uri="{BB962C8B-B14F-4D97-AF65-F5344CB8AC3E}">
        <p14:creationId xmlns:p14="http://schemas.microsoft.com/office/powerpoint/2010/main" val="4562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4"/>
          <p:cNvSpPr txBox="1">
            <a:spLocks/>
          </p:cNvSpPr>
          <p:nvPr/>
        </p:nvSpPr>
        <p:spPr>
          <a:xfrm>
            <a:off x="296654" y="193123"/>
            <a:ext cx="7179259" cy="4050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200" b="1" dirty="0">
                <a:solidFill>
                  <a:srgbClr val="32469E"/>
                </a:solidFill>
                <a:latin typeface="Arial" panose="020B0604020202020204" pitchFamily="34" charset="0"/>
                <a:cs typeface="Arial" panose="020B0604020202020204" pitchFamily="34" charset="0"/>
              </a:rPr>
              <a:t>Produktübersicht </a:t>
            </a:r>
          </a:p>
        </p:txBody>
      </p:sp>
      <p:sp>
        <p:nvSpPr>
          <p:cNvPr id="5" name="Fußzeilenplatzhalter 4"/>
          <p:cNvSpPr txBox="1">
            <a:spLocks/>
          </p:cNvSpPr>
          <p:nvPr/>
        </p:nvSpPr>
        <p:spPr>
          <a:xfrm>
            <a:off x="478708" y="4898756"/>
            <a:ext cx="1426291" cy="199966"/>
          </a:xfrm>
          <a:prstGeom prst="rect">
            <a:avLst/>
          </a:prstGeom>
        </p:spPr>
        <p:txBody>
          <a:bodyPr vert="horz" lIns="0" tIns="0" rIns="0" bIns="0" rtlCol="0" anchor="ctr"/>
          <a:lstStyle>
            <a:defPPr>
              <a:defRPr lang="de-DE"/>
            </a:defPPr>
            <a:lvl1pPr marL="0" algn="l" defTabSz="914377" rtl="0" eaLnBrk="1" latinLnBrk="0" hangingPunct="1">
              <a:defRPr sz="1067" b="0" kern="1200">
                <a:solidFill>
                  <a:schemeClr val="bg1">
                    <a:lumMod val="50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de-DE" sz="800" dirty="0">
                <a:latin typeface="Arial" charset="0"/>
                <a:ea typeface="Arial" charset="0"/>
                <a:cs typeface="Arial" charset="0"/>
              </a:rPr>
              <a:t>Brisil - Kieselsäure aus RHA</a:t>
            </a:r>
          </a:p>
        </p:txBody>
      </p:sp>
      <p:pic>
        <p:nvPicPr>
          <p:cNvPr id="4" name="Grafik 3">
            <a:extLst>
              <a:ext uri="{FF2B5EF4-FFF2-40B4-BE49-F238E27FC236}">
                <a16:creationId xmlns:a16="http://schemas.microsoft.com/office/drawing/2014/main" id="{9565C37E-08D2-F833-ADF0-A8D4DA9559E0}"/>
              </a:ext>
            </a:extLst>
          </p:cNvPr>
          <p:cNvPicPr>
            <a:picLocks noChangeAspect="1"/>
          </p:cNvPicPr>
          <p:nvPr/>
        </p:nvPicPr>
        <p:blipFill>
          <a:blip r:embed="rId2"/>
          <a:stretch>
            <a:fillRect/>
          </a:stretch>
        </p:blipFill>
        <p:spPr>
          <a:xfrm>
            <a:off x="457200" y="666750"/>
            <a:ext cx="8229600" cy="3810000"/>
          </a:xfrm>
          <a:prstGeom prst="rect">
            <a:avLst/>
          </a:prstGeom>
        </p:spPr>
      </p:pic>
    </p:spTree>
    <p:extLst>
      <p:ext uri="{BB962C8B-B14F-4D97-AF65-F5344CB8AC3E}">
        <p14:creationId xmlns:p14="http://schemas.microsoft.com/office/powerpoint/2010/main" val="4055286351"/>
      </p:ext>
    </p:extLst>
  </p:cSld>
  <p:clrMapOvr>
    <a:masterClrMapping/>
  </p:clrMapOvr>
</p:sld>
</file>

<file path=ppt/theme/theme1.xml><?xml version="1.0" encoding="utf-8"?>
<a:theme xmlns:a="http://schemas.openxmlformats.org/drawingml/2006/main" name="Office-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EA4D07BC105A4EA1148918C868AB0F" ma:contentTypeVersion="3" ma:contentTypeDescription="Create a new document." ma:contentTypeScope="" ma:versionID="5e2a417248732f97a10e2bffbcabbf38">
  <xsd:schema xmlns:xsd="http://www.w3.org/2001/XMLSchema" xmlns:xs="http://www.w3.org/2001/XMLSchema" xmlns:p="http://schemas.microsoft.com/office/2006/metadata/properties" xmlns:ns1="http://schemas.microsoft.com/sharepoint/v3" xmlns:ns2="07958d2d-b002-4e9b-909e-53ba7ddc0b16" xmlns:ns3="cd00f086-f5db-49b4-bd44-f17f2f5e9928" targetNamespace="http://schemas.microsoft.com/office/2006/metadata/properties" ma:root="true" ma:fieldsID="00acf4dc47eab39bfb0c1d127bee142c" ns1:_="" ns2:_="" ns3:_="">
    <xsd:import namespace="http://schemas.microsoft.com/sharepoint/v3"/>
    <xsd:import namespace="07958d2d-b002-4e9b-909e-53ba7ddc0b16"/>
    <xsd:import namespace="cd00f086-f5db-49b4-bd44-f17f2f5e9928"/>
    <xsd:element name="properties">
      <xsd:complexType>
        <xsd:sequence>
          <xsd:element name="documentManagement">
            <xsd:complexType>
              <xsd:all>
                <xsd:element ref="ns1:PublishingStartDate" minOccurs="0"/>
                <xsd:element ref="ns1:PublishingExpirationDate" minOccurs="0"/>
                <xsd:element ref="ns2:Dukumentenart" minOccurs="0"/>
                <xsd:element ref="ns2:language" minOccurs="0"/>
                <xsd:element ref="ns2:Bild" minOccurs="0"/>
                <xsd:element ref="ns1:VariationsItemGroupID" minOccurs="0"/>
                <xsd:element ref="ns3:exter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element name="VariationsItemGroupID" ma:index="13" nillable="true" ma:displayName="Elementgruppen-ID"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958d2d-b002-4e9b-909e-53ba7ddc0b16" elementFormDefault="qualified">
    <xsd:import namespace="http://schemas.microsoft.com/office/2006/documentManagement/types"/>
    <xsd:import namespace="http://schemas.microsoft.com/office/infopath/2007/PartnerControls"/>
    <xsd:element name="Dukumentenart" ma:index="10" nillable="true" ma:displayName="Dukumentenart" ma:default="sonstige" ma:format="Dropdown" ma:internalName="Dukumentenart">
      <xsd:simpleType>
        <xsd:restriction base="dms:Choice">
          <xsd:enumeration value="sonstige"/>
          <xsd:enumeration value="CI"/>
          <xsd:enumeration value="Broschüre"/>
          <xsd:enumeration value="Firmenpäsentation"/>
          <xsd:enumeration value="Presse- und Fachartikel"/>
          <xsd:enumeration value="Anzeigen"/>
        </xsd:restriction>
      </xsd:simpleType>
    </xsd:element>
    <xsd:element name="language" ma:index="11" nillable="true" ma:displayName="language" ma:default="german" ma:format="Dropdown" ma:internalName="language">
      <xsd:simpleType>
        <xsd:restriction base="dms:Choice">
          <xsd:enumeration value="german"/>
          <xsd:enumeration value="english"/>
        </xsd:restriction>
      </xsd:simpleType>
    </xsd:element>
    <xsd:element name="Bild" ma:index="12" nillable="true" ma:displayName="Bild" ma:format="Image" ma:internalName="Bild">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d00f086-f5db-49b4-bd44-f17f2f5e9928" elementFormDefault="qualified">
    <xsd:import namespace="http://schemas.microsoft.com/office/2006/documentManagement/types"/>
    <xsd:import namespace="http://schemas.microsoft.com/office/infopath/2007/PartnerControls"/>
    <xsd:element name="extern" ma:index="14" nillable="true" ma:displayName="extern" ma:default="intern" ma:format="Dropdown" ma:internalName="extern">
      <xsd:simpleType>
        <xsd:restriction base="dms:Choice">
          <xsd:enumeration value="intern"/>
          <xsd:enumeration value="extern"/>
          <xsd:enumeration value="allgemei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ukumentenart xmlns="07958d2d-b002-4e9b-909e-53ba7ddc0b16">Firmenpäsentation</Dukumentenart>
    <language xmlns="07958d2d-b002-4e9b-909e-53ba7ddc0b16">german</language>
    <VariationsItemGroupID xmlns="http://schemas.microsoft.com/sharepoint/v3">d0ccaa3d-26da-45c0-81ae-655bf47fc0ff</VariationsItemGroupID>
    <Bild xmlns="07958d2d-b002-4e9b-909e-53ba7ddc0b16">
      <Url xsi:nil="true"/>
      <Description xsi:nil="true"/>
    </Bild>
    <PublishingExpirationDate xmlns="http://schemas.microsoft.com/sharepoint/v3" xsi:nil="true"/>
    <extern xmlns="cd00f086-f5db-49b4-bd44-f17f2f5e9928">intern</extern>
    <PublishingStartDate xmlns="http://schemas.microsoft.com/sharepoint/v3" xsi:nil="true"/>
  </documentManagement>
</p:properties>
</file>

<file path=customXml/itemProps1.xml><?xml version="1.0" encoding="utf-8"?>
<ds:datastoreItem xmlns:ds="http://schemas.openxmlformats.org/officeDocument/2006/customXml" ds:itemID="{79CDE559-B02F-4781-A79C-2EBBF27B4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958d2d-b002-4e9b-909e-53ba7ddc0b16"/>
    <ds:schemaRef ds:uri="cd00f086-f5db-49b4-bd44-f17f2f5e9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32AB6F-320F-41E6-BAE4-31A05BEEF88D}">
  <ds:schemaRefs>
    <ds:schemaRef ds:uri="http://schemas.microsoft.com/sharepoint/v3/contenttype/forms"/>
  </ds:schemaRefs>
</ds:datastoreItem>
</file>

<file path=customXml/itemProps3.xml><?xml version="1.0" encoding="utf-8"?>
<ds:datastoreItem xmlns:ds="http://schemas.openxmlformats.org/officeDocument/2006/customXml" ds:itemID="{994C8022-B661-482A-8BD1-F1B76010BFD5}">
  <ds:schemaRefs>
    <ds:schemaRef ds:uri="http://purl.org/dc/terms/"/>
    <ds:schemaRef ds:uri="cd00f086-f5db-49b4-bd44-f17f2f5e9928"/>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07958d2d-b002-4e9b-909e-53ba7ddc0b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414</Words>
  <Application>Microsoft Office PowerPoint</Application>
  <PresentationFormat>Bildschirmpräsentation (16:9)</PresentationFormat>
  <Paragraphs>89</Paragraphs>
  <Slides>12</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Helvetica</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Björn Drews</dc:creator>
  <cp:lastModifiedBy>Zeppelin, Robert</cp:lastModifiedBy>
  <cp:revision>218</cp:revision>
  <cp:lastPrinted>2019-07-11T08:18:39Z</cp:lastPrinted>
  <dcterms:created xsi:type="dcterms:W3CDTF">2019-06-04T12:27:17Z</dcterms:created>
  <dcterms:modified xsi:type="dcterms:W3CDTF">2023-06-07T13:18:16Z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0x01010058EA4D07BC105A4EA1148918C868AB0F</vt:lpwstr>
  </property>
</Properties>
</file>